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 snapToObjects="1">
      <p:cViewPr varScale="1">
        <p:scale>
          <a:sx n="99" d="100"/>
          <a:sy n="99" d="100"/>
        </p:scale>
        <p:origin x="-90" y="-19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thinknowltd.sharepoint.com/Solihull%20CCG%20internal/Shared%20Documents/final%20survey%20results/raw%20data%20patien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thinknowltd.sharepoint.com/Solihull%20CCG%20internal/Shared%20Documents/final%20survey%20results/raw%20data%20patien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thinknowltd.sharepoint.com/Solihull%20CCG%20internal/Shared%20Documents/final%20survey%20results/raw%20data%20practic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thinknowltd.sharepoint.com/Solihull%20CCG%20internal/Shared%20Documents/final%20survey%20results/raw%20data%20practi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 cap="none" spc="0" dirty="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</a:rPr>
              <a:t>Would you be willing to go to another surgery sometimes for more specialised care rather than going to hospital?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'[raw data patients.xlsx]raw data patients'!$AC$150:$AC$151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'[raw data patients.xlsx]raw data patients'!$AD$150:$AD$151</c:f>
              <c:numCache>
                <c:formatCode>General</c:formatCode>
                <c:ptCount val="2"/>
                <c:pt idx="0">
                  <c:v>15</c:v>
                </c:pt>
                <c:pt idx="1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D4-4226-9397-ECAEB54F3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8161792"/>
        <c:axId val="58184064"/>
      </c:barChart>
      <c:catAx>
        <c:axId val="581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84064"/>
        <c:crosses val="autoZero"/>
        <c:auto val="1"/>
        <c:lblAlgn val="ctr"/>
        <c:lblOffset val="100"/>
        <c:noMultiLvlLbl val="0"/>
      </c:catAx>
      <c:valAx>
        <c:axId val="5818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6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Evening</c:v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'extended hours'!$F$4:$F$9</c:f>
              <c:strCache>
                <c:ptCount val="6"/>
                <c:pt idx="0">
                  <c:v>Under 18</c:v>
                </c:pt>
                <c:pt idx="1">
                  <c:v>18-25</c:v>
                </c:pt>
                <c:pt idx="2">
                  <c:v>25-35</c:v>
                </c:pt>
                <c:pt idx="3">
                  <c:v>35-50</c:v>
                </c:pt>
                <c:pt idx="4">
                  <c:v>50-70</c:v>
                </c:pt>
                <c:pt idx="5">
                  <c:v>Over 70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hours'!$F$3:$F$10</c15:sqref>
                  </c15:fullRef>
                </c:ext>
              </c:extLst>
            </c:strRef>
          </c:cat>
          <c:val>
            <c:numRef>
              <c:f>'extended hours'!$G$4:$G$9</c:f>
              <c:numCache>
                <c:formatCode>General</c:formatCode>
                <c:ptCount val="6"/>
                <c:pt idx="0">
                  <c:v>6.333333333333333</c:v>
                </c:pt>
                <c:pt idx="1">
                  <c:v>9</c:v>
                </c:pt>
                <c:pt idx="2">
                  <c:v>8.3571428571428577</c:v>
                </c:pt>
                <c:pt idx="3">
                  <c:v>8.2941176470588243</c:v>
                </c:pt>
                <c:pt idx="4">
                  <c:v>6.4090909090909092</c:v>
                </c:pt>
                <c:pt idx="5">
                  <c:v>4.3043478260869561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hours'!$G$3:$G$10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2A-45A4-A3AD-098DA3BDFC4D}"/>
            </c:ext>
          </c:extLst>
        </c:ser>
        <c:ser>
          <c:idx val="1"/>
          <c:order val="1"/>
          <c:tx>
            <c:v>Saturday</c:v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'extended hours'!$F$4:$F$9</c:f>
              <c:strCache>
                <c:ptCount val="6"/>
                <c:pt idx="0">
                  <c:v>Under 18</c:v>
                </c:pt>
                <c:pt idx="1">
                  <c:v>18-25</c:v>
                </c:pt>
                <c:pt idx="2">
                  <c:v>25-35</c:v>
                </c:pt>
                <c:pt idx="3">
                  <c:v>35-50</c:v>
                </c:pt>
                <c:pt idx="4">
                  <c:v>50-70</c:v>
                </c:pt>
                <c:pt idx="5">
                  <c:v>Over 70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hours'!$F$3:$F$10</c15:sqref>
                  </c15:fullRef>
                </c:ext>
              </c:extLst>
            </c:strRef>
          </c:cat>
          <c:val>
            <c:numRef>
              <c:f>'extended hours'!$H$4:$H$9</c:f>
              <c:numCache>
                <c:formatCode>General</c:formatCode>
                <c:ptCount val="6"/>
                <c:pt idx="0">
                  <c:v>5.333333333333333</c:v>
                </c:pt>
                <c:pt idx="1">
                  <c:v>3.3333333333333335</c:v>
                </c:pt>
                <c:pt idx="2">
                  <c:v>6.0714285714285712</c:v>
                </c:pt>
                <c:pt idx="3">
                  <c:v>6.382352941176471</c:v>
                </c:pt>
                <c:pt idx="4">
                  <c:v>5.2424242424242422</c:v>
                </c:pt>
                <c:pt idx="5">
                  <c:v>4.0869565217391308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hours'!$H$3:$H$10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82A-45A4-A3AD-098DA3BDFC4D}"/>
            </c:ext>
          </c:extLst>
        </c:ser>
        <c:ser>
          <c:idx val="2"/>
          <c:order val="2"/>
          <c:tx>
            <c:v>Sunday</c:v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'extended hours'!$F$4:$F$9</c:f>
              <c:strCache>
                <c:ptCount val="6"/>
                <c:pt idx="0">
                  <c:v>Under 18</c:v>
                </c:pt>
                <c:pt idx="1">
                  <c:v>18-25</c:v>
                </c:pt>
                <c:pt idx="2">
                  <c:v>25-35</c:v>
                </c:pt>
                <c:pt idx="3">
                  <c:v>35-50</c:v>
                </c:pt>
                <c:pt idx="4">
                  <c:v>50-70</c:v>
                </c:pt>
                <c:pt idx="5">
                  <c:v>Over 70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hours'!$F$3:$F$10</c15:sqref>
                  </c15:fullRef>
                </c:ext>
              </c:extLst>
            </c:strRef>
          </c:cat>
          <c:val>
            <c:numRef>
              <c:f>'extended hours'!$I$4:$I$9</c:f>
              <c:numCache>
                <c:formatCode>General</c:formatCode>
                <c:ptCount val="6"/>
                <c:pt idx="0">
                  <c:v>5</c:v>
                </c:pt>
                <c:pt idx="1">
                  <c:v>2.3333333333333335</c:v>
                </c:pt>
                <c:pt idx="2">
                  <c:v>3.2857142857142856</c:v>
                </c:pt>
                <c:pt idx="3">
                  <c:v>4.2647058823529411</c:v>
                </c:pt>
                <c:pt idx="4">
                  <c:v>2.6212121212121211</c:v>
                </c:pt>
                <c:pt idx="5">
                  <c:v>2.3913043478260869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hours'!$I$3:$I$10</c15:sqref>
                  </c15:fullRef>
                </c:ext>
              </c:extLst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82A-45A4-A3AD-098DA3BDF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7"/>
        <c:axId val="66107648"/>
        <c:axId val="66121728"/>
      </c:barChart>
      <c:lineChart>
        <c:grouping val="standard"/>
        <c:varyColors val="0"/>
        <c:ser>
          <c:idx val="3"/>
          <c:order val="3"/>
          <c:tx>
            <c:v>Practice mean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'extended hours'!$F$4:$F$9</c:f>
              <c:strCache>
                <c:ptCount val="7"/>
                <c:pt idx="0">
                  <c:v>Under 18</c:v>
                </c:pt>
                <c:pt idx="1">
                  <c:v>18-25</c:v>
                </c:pt>
                <c:pt idx="2">
                  <c:v>25-35</c:v>
                </c:pt>
                <c:pt idx="3">
                  <c:v>35-50</c:v>
                </c:pt>
                <c:pt idx="4">
                  <c:v>50-70</c:v>
                </c:pt>
                <c:pt idx="5">
                  <c:v>Over 70</c:v>
                </c:pt>
                <c:pt idx="6">
                  <c:v>practice staff</c:v>
                </c:pt>
              </c:str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hours'!$F$3:$F$10</c15:sqref>
                  </c15:fullRef>
                </c:ext>
              </c:extLst>
            </c:strRef>
          </c:cat>
          <c:val>
            <c:numRef>
              <c:f>'extended hours'!$J$4:$J$9</c:f>
              <c:numCache>
                <c:formatCode>General</c:formatCode>
                <c:ptCount val="6"/>
                <c:pt idx="0">
                  <c:v>5.9</c:v>
                </c:pt>
                <c:pt idx="1">
                  <c:v>5.9</c:v>
                </c:pt>
                <c:pt idx="2">
                  <c:v>5.9</c:v>
                </c:pt>
                <c:pt idx="3">
                  <c:v>5.9</c:v>
                </c:pt>
                <c:pt idx="4">
                  <c:v>5.9</c:v>
                </c:pt>
                <c:pt idx="5">
                  <c:v>5.9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hours'!$J$3:$J$9</c15:sqref>
                  </c15:fullRef>
                </c:ext>
              </c:extLst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82A-45A4-A3AD-098DA3BDFC4D}"/>
            </c:ext>
          </c:extLst>
        </c:ser>
        <c:ser>
          <c:idx val="4"/>
          <c:order val="4"/>
          <c:tx>
            <c:v>practice mode</c:v>
          </c:tx>
          <c:spPr>
            <a:ln w="28575" cap="rnd">
              <a:solidFill>
                <a:schemeClr val="accent1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7"/>
              <c:pt idx="0">
                <c:v>Under 18</c:v>
              </c:pt>
              <c:pt idx="1">
                <c:v>18-25</c:v>
              </c:pt>
              <c:pt idx="2">
                <c:v>25-35</c:v>
              </c:pt>
              <c:pt idx="3">
                <c:v>35-50</c:v>
              </c:pt>
              <c:pt idx="4">
                <c:v>50-70</c:v>
              </c:pt>
              <c:pt idx="5">
                <c:v>Over 70</c:v>
              </c:pt>
              <c:pt idx="6">
                <c:v>practice staff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'extended hours'!$K$4:$K$9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  <c:extLst xmlns:c16r2="http://schemas.microsoft.com/office/drawing/2015/06/chart">
                <c:ext xmlns:c15="http://schemas.microsoft.com/office/drawing/2012/chart" uri="{02D57815-91ED-43cb-92C2-25804820EDAC}">
                  <c15:fullRef>
                    <c15:sqref>'extended hours'!$K$3:$K$9</c15:sqref>
                  </c15:fullRef>
                </c:ext>
              </c:extLst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82A-45A4-A3AD-098DA3BDF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7648"/>
        <c:axId val="66121728"/>
      </c:lineChart>
      <c:catAx>
        <c:axId val="6610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21728"/>
        <c:crosses val="autoZero"/>
        <c:auto val="1"/>
        <c:lblAlgn val="ctr"/>
        <c:lblOffset val="100"/>
        <c:noMultiLvlLbl val="0"/>
      </c:catAx>
      <c:valAx>
        <c:axId val="6612172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0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Sheet1!$A$2:$A$12</c:f>
              <c:strCache>
                <c:ptCount val="11"/>
                <c:pt idx="0">
                  <c:v>Patient / people contact</c:v>
                </c:pt>
                <c:pt idx="1">
                  <c:v>Autonomy</c:v>
                </c:pt>
                <c:pt idx="2">
                  <c:v>Providing continuity</c:v>
                </c:pt>
                <c:pt idx="3">
                  <c:v>Variety</c:v>
                </c:pt>
                <c:pt idx="4">
                  <c:v>Training/ learning</c:v>
                </c:pt>
                <c:pt idx="5">
                  <c:v>Developing ideas/ strategic influencing</c:v>
                </c:pt>
                <c:pt idx="6">
                  <c:v>Clinical specialty</c:v>
                </c:pt>
                <c:pt idx="7">
                  <c:v>Team working</c:v>
                </c:pt>
                <c:pt idx="8">
                  <c:v>Routine / familiarity</c:v>
                </c:pt>
                <c:pt idx="9">
                  <c:v>Challenge</c:v>
                </c:pt>
                <c:pt idx="10">
                  <c:v>Business aspects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70</c:v>
                </c:pt>
                <c:pt idx="1">
                  <c:v>9</c:v>
                </c:pt>
                <c:pt idx="2">
                  <c:v>21</c:v>
                </c:pt>
                <c:pt idx="3">
                  <c:v>37</c:v>
                </c:pt>
                <c:pt idx="4">
                  <c:v>12</c:v>
                </c:pt>
                <c:pt idx="5">
                  <c:v>7</c:v>
                </c:pt>
                <c:pt idx="6">
                  <c:v>9</c:v>
                </c:pt>
                <c:pt idx="7">
                  <c:v>23</c:v>
                </c:pt>
                <c:pt idx="8">
                  <c:v>2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6405-4811-BC73-19187EBEB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axId val="66155264"/>
        <c:axId val="661568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pattFill prst="narHorz">
                    <a:fgClr>
                      <a:schemeClr val="accent2"/>
                    </a:fgClr>
                    <a:bgClr>
                      <a:schemeClr val="accent2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2"/>
                    </a:innerShdw>
                  </a:effectLst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Patient / people contact</c:v>
                      </c:pt>
                      <c:pt idx="1">
                        <c:v>Autonomy</c:v>
                      </c:pt>
                      <c:pt idx="2">
                        <c:v>Providing continuity</c:v>
                      </c:pt>
                      <c:pt idx="3">
                        <c:v>Variety</c:v>
                      </c:pt>
                      <c:pt idx="4">
                        <c:v>Training/ learning</c:v>
                      </c:pt>
                      <c:pt idx="5">
                        <c:v>Developing ideas/ strategic influencing</c:v>
                      </c:pt>
                      <c:pt idx="6">
                        <c:v>Clinical specialty</c:v>
                      </c:pt>
                      <c:pt idx="7">
                        <c:v>Team working</c:v>
                      </c:pt>
                      <c:pt idx="8">
                        <c:v>Routine / familiarity</c:v>
                      </c:pt>
                      <c:pt idx="9">
                        <c:v>Challenge</c:v>
                      </c:pt>
                      <c:pt idx="10">
                        <c:v>Business aspects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Sheet1!$C$1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Series 2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6405-4811-BC73-19187EBEB75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pattFill prst="narHorz">
                    <a:fgClr>
                      <a:schemeClr val="accent3"/>
                    </a:fgClr>
                    <a:bgClr>
                      <a:schemeClr val="accent3">
                        <a:lumMod val="20000"/>
                        <a:lumOff val="80000"/>
                      </a:schemeClr>
                    </a:bgClr>
                  </a:pattFill>
                  <a:ln>
                    <a:noFill/>
                  </a:ln>
                  <a:effectLst>
                    <a:innerShdw blurRad="114300">
                      <a:schemeClr val="accent3"/>
                    </a:innerShdw>
                  </a:effectLst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Sheet1!$A$2:$A$12</c15:sqref>
                        </c15:formulaRef>
                      </c:ext>
                    </c:extLst>
                    <c:strCache>
                      <c:ptCount val="11"/>
                      <c:pt idx="0">
                        <c:v>Patient / people contact</c:v>
                      </c:pt>
                      <c:pt idx="1">
                        <c:v>Autonomy</c:v>
                      </c:pt>
                      <c:pt idx="2">
                        <c:v>Providing continuity</c:v>
                      </c:pt>
                      <c:pt idx="3">
                        <c:v>Variety</c:v>
                      </c:pt>
                      <c:pt idx="4">
                        <c:v>Training/ learning</c:v>
                      </c:pt>
                      <c:pt idx="5">
                        <c:v>Developing ideas/ strategic influencing</c:v>
                      </c:pt>
                      <c:pt idx="6">
                        <c:v>Clinical specialty</c:v>
                      </c:pt>
                      <c:pt idx="7">
                        <c:v>Team working</c:v>
                      </c:pt>
                      <c:pt idx="8">
                        <c:v>Routine / familiarity</c:v>
                      </c:pt>
                      <c:pt idx="9">
                        <c:v>Challenge</c:v>
                      </c:pt>
                      <c:pt idx="10">
                        <c:v>Business aspects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Sheet1!$D$2:$D$12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extLst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Sheet1!$D$1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Series 3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6405-4811-BC73-19187EBEB758}"/>
                  </c:ext>
                </c:extLst>
              </c15:ser>
            </c15:filteredBarSeries>
          </c:ext>
        </c:extLst>
      </c:barChart>
      <c:catAx>
        <c:axId val="6615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6800"/>
        <c:crosses val="autoZero"/>
        <c:auto val="1"/>
        <c:lblAlgn val="ctr"/>
        <c:lblOffset val="100"/>
        <c:noMultiLvlLbl val="0"/>
      </c:catAx>
      <c:valAx>
        <c:axId val="661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proud of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Sheet1!$A$2:$A$8</c:f>
              <c:strCache>
                <c:ptCount val="7"/>
                <c:pt idx="0">
                  <c:v>Patient focused and friendly</c:v>
                </c:pt>
                <c:pt idx="1">
                  <c:v>Access</c:v>
                </c:pt>
                <c:pt idx="2">
                  <c:v>Specific scheme</c:v>
                </c:pt>
                <c:pt idx="3">
                  <c:v>Continuity of care</c:v>
                </c:pt>
                <c:pt idx="4">
                  <c:v>Specific clinical service</c:v>
                </c:pt>
                <c:pt idx="5">
                  <c:v>Quality</c:v>
                </c:pt>
                <c:pt idx="6">
                  <c:v>Caring 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</c:v>
                </c:pt>
                <c:pt idx="1">
                  <c:v>13</c:v>
                </c:pt>
                <c:pt idx="2">
                  <c:v>6</c:v>
                </c:pt>
                <c:pt idx="3">
                  <c:v>17</c:v>
                </c:pt>
                <c:pt idx="4">
                  <c:v>18</c:v>
                </c:pt>
                <c:pt idx="5">
                  <c:v>21</c:v>
                </c:pt>
                <c:pt idx="6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43-4E20-80B0-3B43604AF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66228608"/>
        <c:axId val="66226816"/>
      </c:barChart>
      <c:valAx>
        <c:axId val="662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28608"/>
        <c:crosses val="autoZero"/>
        <c:crossBetween val="between"/>
      </c:valAx>
      <c:catAx>
        <c:axId val="6622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26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'Do more of'!$A$3:$A$10</c:f>
              <c:strCache>
                <c:ptCount val="8"/>
                <c:pt idx="0">
                  <c:v>time with patients</c:v>
                </c:pt>
                <c:pt idx="1">
                  <c:v>education/ learning/collaboration</c:v>
                </c:pt>
                <c:pt idx="2">
                  <c:v>Admin</c:v>
                </c:pt>
                <c:pt idx="3">
                  <c:v>Chronic disease management</c:v>
                </c:pt>
                <c:pt idx="4">
                  <c:v>Specific therapy / clinical service</c:v>
                </c:pt>
                <c:pt idx="5">
                  <c:v>Access issues</c:v>
                </c:pt>
                <c:pt idx="6">
                  <c:v>planning and problem solving</c:v>
                </c:pt>
                <c:pt idx="7">
                  <c:v>health promotion patient education, disease prevention</c:v>
                </c:pt>
              </c:strCache>
            </c:strRef>
          </c:cat>
          <c:val>
            <c:numRef>
              <c:f>'Do more of'!$B$3:$B$10</c:f>
              <c:numCache>
                <c:formatCode>General</c:formatCode>
                <c:ptCount val="8"/>
                <c:pt idx="0">
                  <c:v>38</c:v>
                </c:pt>
                <c:pt idx="1">
                  <c:v>15</c:v>
                </c:pt>
                <c:pt idx="2">
                  <c:v>7</c:v>
                </c:pt>
                <c:pt idx="3">
                  <c:v>6</c:v>
                </c:pt>
                <c:pt idx="4">
                  <c:v>9</c:v>
                </c:pt>
                <c:pt idx="5">
                  <c:v>6</c:v>
                </c:pt>
                <c:pt idx="6">
                  <c:v>11</c:v>
                </c:pt>
                <c:pt idx="7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54-46C2-9135-4F09071F8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253952"/>
        <c:axId val="66255488"/>
        <c:axId val="0"/>
      </c:bar3DChart>
      <c:catAx>
        <c:axId val="6625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5488"/>
        <c:crosses val="autoZero"/>
        <c:auto val="1"/>
        <c:lblAlgn val="ctr"/>
        <c:lblOffset val="100"/>
        <c:noMultiLvlLbl val="0"/>
      </c:catAx>
      <c:valAx>
        <c:axId val="6625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5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'better for ....'!$F$1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'better for ....'!$A$2:$A$22</c:f>
              <c:strCache>
                <c:ptCount val="21"/>
                <c:pt idx="0">
                  <c:v>teaching/ learning/ health promotion</c:v>
                </c:pt>
                <c:pt idx="1">
                  <c:v>running on time</c:v>
                </c:pt>
                <c:pt idx="2">
                  <c:v>appointments system/ triage</c:v>
                </c:pt>
                <c:pt idx="3">
                  <c:v>consistent clinical pathway</c:v>
                </c:pt>
                <c:pt idx="4">
                  <c:v>telephone issues</c:v>
                </c:pt>
                <c:pt idx="5">
                  <c:v>estate issues</c:v>
                </c:pt>
                <c:pt idx="6">
                  <c:v>extended hours </c:v>
                </c:pt>
                <c:pt idx="7">
                  <c:v>continuity</c:v>
                </c:pt>
                <c:pt idx="8">
                  <c:v>wider team working/ collaboration</c:v>
                </c:pt>
                <c:pt idx="9">
                  <c:v>more/ longer appointments</c:v>
                </c:pt>
                <c:pt idx="10">
                  <c:v>fewer home visits</c:v>
                </c:pt>
                <c:pt idx="11">
                  <c:v>breaks/ team time</c:v>
                </c:pt>
                <c:pt idx="12">
                  <c:v>funding</c:v>
                </c:pt>
                <c:pt idx="13">
                  <c:v>autonomy</c:v>
                </c:pt>
                <c:pt idx="14">
                  <c:v>business processes</c:v>
                </c:pt>
                <c:pt idx="15">
                  <c:v>demand strategies</c:v>
                </c:pt>
                <c:pt idx="16">
                  <c:v>Stop hospital "dumping"</c:v>
                </c:pt>
                <c:pt idx="17">
                  <c:v>IT</c:v>
                </c:pt>
                <c:pt idx="18">
                  <c:v>workforce/ employment issues</c:v>
                </c:pt>
                <c:pt idx="19">
                  <c:v>workforce/ workload/ less pressure</c:v>
                </c:pt>
                <c:pt idx="20">
                  <c:v>Address bureaucracy</c:v>
                </c:pt>
              </c:strCache>
            </c:strRef>
          </c:cat>
          <c:val>
            <c:numRef>
              <c:f>'better for ....'!$F$2:$F$22</c:f>
              <c:numCache>
                <c:formatCode>General</c:formatCode>
                <c:ptCount val="21"/>
                <c:pt idx="0">
                  <c:v>11</c:v>
                </c:pt>
                <c:pt idx="1">
                  <c:v>0</c:v>
                </c:pt>
                <c:pt idx="2">
                  <c:v>5</c:v>
                </c:pt>
                <c:pt idx="3">
                  <c:v>8</c:v>
                </c:pt>
                <c:pt idx="4">
                  <c:v>1</c:v>
                </c:pt>
                <c:pt idx="5">
                  <c:v>37</c:v>
                </c:pt>
                <c:pt idx="6">
                  <c:v>0</c:v>
                </c:pt>
                <c:pt idx="7">
                  <c:v>0</c:v>
                </c:pt>
                <c:pt idx="8">
                  <c:v>49</c:v>
                </c:pt>
                <c:pt idx="9">
                  <c:v>61</c:v>
                </c:pt>
                <c:pt idx="10">
                  <c:v>5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18</c:v>
                </c:pt>
                <c:pt idx="17">
                  <c:v>19</c:v>
                </c:pt>
                <c:pt idx="18">
                  <c:v>26</c:v>
                </c:pt>
                <c:pt idx="19">
                  <c:v>55</c:v>
                </c:pt>
                <c:pt idx="2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D9-4EA4-80D2-5C75311124FA}"/>
            </c:ext>
          </c:extLst>
        </c:ser>
        <c:ser>
          <c:idx val="1"/>
          <c:order val="1"/>
          <c:tx>
            <c:strRef>
              <c:f>'better for ....'!$G$1</c:f>
              <c:strCache>
                <c:ptCount val="1"/>
                <c:pt idx="0">
                  <c:v>patients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'better for ....'!$A$2:$A$22</c:f>
              <c:strCache>
                <c:ptCount val="21"/>
                <c:pt idx="0">
                  <c:v>teaching/ learning/ health promotion</c:v>
                </c:pt>
                <c:pt idx="1">
                  <c:v>running on time</c:v>
                </c:pt>
                <c:pt idx="2">
                  <c:v>appointments system/ triage</c:v>
                </c:pt>
                <c:pt idx="3">
                  <c:v>consistent clinical pathway</c:v>
                </c:pt>
                <c:pt idx="4">
                  <c:v>telephone issues</c:v>
                </c:pt>
                <c:pt idx="5">
                  <c:v>estate issues</c:v>
                </c:pt>
                <c:pt idx="6">
                  <c:v>extended hours </c:v>
                </c:pt>
                <c:pt idx="7">
                  <c:v>continuity</c:v>
                </c:pt>
                <c:pt idx="8">
                  <c:v>wider team working/ collaboration</c:v>
                </c:pt>
                <c:pt idx="9">
                  <c:v>more/ longer appointments</c:v>
                </c:pt>
                <c:pt idx="10">
                  <c:v>fewer home visits</c:v>
                </c:pt>
                <c:pt idx="11">
                  <c:v>breaks/ team time</c:v>
                </c:pt>
                <c:pt idx="12">
                  <c:v>funding</c:v>
                </c:pt>
                <c:pt idx="13">
                  <c:v>autonomy</c:v>
                </c:pt>
                <c:pt idx="14">
                  <c:v>business processes</c:v>
                </c:pt>
                <c:pt idx="15">
                  <c:v>demand strategies</c:v>
                </c:pt>
                <c:pt idx="16">
                  <c:v>Stop hospital "dumping"</c:v>
                </c:pt>
                <c:pt idx="17">
                  <c:v>IT</c:v>
                </c:pt>
                <c:pt idx="18">
                  <c:v>workforce/ employment issues</c:v>
                </c:pt>
                <c:pt idx="19">
                  <c:v>workforce/ workload/ less pressure</c:v>
                </c:pt>
                <c:pt idx="20">
                  <c:v>Address bureaucracy</c:v>
                </c:pt>
              </c:strCache>
            </c:strRef>
          </c:cat>
          <c:val>
            <c:numRef>
              <c:f>'better for ....'!$G$2:$G$22</c:f>
              <c:numCache>
                <c:formatCode>General</c:formatCode>
                <c:ptCount val="21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14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20</c:v>
                </c:pt>
                <c:pt idx="9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D9-4EA4-80D2-5C75311124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311296"/>
        <c:axId val="66312832"/>
      </c:barChart>
      <c:catAx>
        <c:axId val="6631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12832"/>
        <c:crosses val="autoZero"/>
        <c:auto val="1"/>
        <c:lblAlgn val="ctr"/>
        <c:lblOffset val="100"/>
        <c:noMultiLvlLbl val="0"/>
      </c:catAx>
      <c:valAx>
        <c:axId val="66312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1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226743541712276"/>
          <c:y val="0.68222095126622684"/>
          <c:w val="0.13756605604526004"/>
          <c:h val="4.9516191638017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2520000"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A4CEB-526E-4F2C-B5C3-2B9CBF2485BD}" type="doc">
      <dgm:prSet loTypeId="urn:microsoft.com/office/officeart/2005/8/layout/hProcess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30D15C0-20A1-447D-9A98-3C09C9579584}">
      <dgm:prSet phldrT="[Text]" custT="1"/>
      <dgm:spPr/>
      <dgm:t>
        <a:bodyPr/>
        <a:lstStyle/>
        <a:p>
          <a:r>
            <a:rPr lang="en-US" sz="2000" dirty="0"/>
            <a:t>Plan</a:t>
          </a:r>
        </a:p>
      </dgm:t>
    </dgm:pt>
    <dgm:pt modelId="{3F358ED8-EF4C-4296-8704-000EFEBD4B87}" type="parTrans" cxnId="{FEB248F0-7DA3-4C4A-AFED-90E48DE72259}">
      <dgm:prSet/>
      <dgm:spPr/>
      <dgm:t>
        <a:bodyPr/>
        <a:lstStyle/>
        <a:p>
          <a:endParaRPr lang="en-US"/>
        </a:p>
      </dgm:t>
    </dgm:pt>
    <dgm:pt modelId="{FD196AD8-F3F3-458F-BE20-072335BEFDF5}" type="sibTrans" cxnId="{FEB248F0-7DA3-4C4A-AFED-90E48DE72259}">
      <dgm:prSet/>
      <dgm:spPr/>
      <dgm:t>
        <a:bodyPr/>
        <a:lstStyle/>
        <a:p>
          <a:endParaRPr lang="en-US"/>
        </a:p>
      </dgm:t>
    </dgm:pt>
    <dgm:pt modelId="{32C812D8-95FC-4F46-866E-C0609E7E093A}">
      <dgm:prSet phldrT="[Text]"/>
      <dgm:spPr/>
      <dgm:t>
        <a:bodyPr/>
        <a:lstStyle/>
        <a:p>
          <a:r>
            <a:rPr lang="en-US" dirty="0"/>
            <a:t>Who </a:t>
          </a:r>
        </a:p>
      </dgm:t>
    </dgm:pt>
    <dgm:pt modelId="{3BCF459C-856E-4B06-BC80-45C2C36596C0}" type="parTrans" cxnId="{2C1B9FB8-F9DE-4A5F-A3B0-BEBC00DDA029}">
      <dgm:prSet/>
      <dgm:spPr/>
      <dgm:t>
        <a:bodyPr/>
        <a:lstStyle/>
        <a:p>
          <a:endParaRPr lang="en-US"/>
        </a:p>
      </dgm:t>
    </dgm:pt>
    <dgm:pt modelId="{A9EC0CD0-B4CF-400F-9CED-A4C4F05AF060}" type="sibTrans" cxnId="{2C1B9FB8-F9DE-4A5F-A3B0-BEBC00DDA029}">
      <dgm:prSet/>
      <dgm:spPr/>
      <dgm:t>
        <a:bodyPr/>
        <a:lstStyle/>
        <a:p>
          <a:endParaRPr lang="en-US"/>
        </a:p>
      </dgm:t>
    </dgm:pt>
    <dgm:pt modelId="{827C86EF-6343-4BF2-93F0-C313728F1A2B}">
      <dgm:prSet phldrT="[Text]"/>
      <dgm:spPr/>
      <dgm:t>
        <a:bodyPr/>
        <a:lstStyle/>
        <a:p>
          <a:r>
            <a:rPr lang="en-US" dirty="0"/>
            <a:t>When</a:t>
          </a:r>
        </a:p>
      </dgm:t>
    </dgm:pt>
    <dgm:pt modelId="{09EE0D47-3300-42FF-BAE5-40FFCF50919F}" type="parTrans" cxnId="{133DCE91-9CC0-4FC6-B5BE-58A57C2BE3D9}">
      <dgm:prSet/>
      <dgm:spPr/>
      <dgm:t>
        <a:bodyPr/>
        <a:lstStyle/>
        <a:p>
          <a:endParaRPr lang="en-US"/>
        </a:p>
      </dgm:t>
    </dgm:pt>
    <dgm:pt modelId="{DA2F62DE-666F-4FD2-B16F-243527183531}" type="sibTrans" cxnId="{133DCE91-9CC0-4FC6-B5BE-58A57C2BE3D9}">
      <dgm:prSet/>
      <dgm:spPr/>
      <dgm:t>
        <a:bodyPr/>
        <a:lstStyle/>
        <a:p>
          <a:endParaRPr lang="en-US"/>
        </a:p>
      </dgm:t>
    </dgm:pt>
    <dgm:pt modelId="{6050D87B-56D0-4764-A79C-B782CAE38BD1}">
      <dgm:prSet phldrT="[Text]" custT="1"/>
      <dgm:spPr/>
      <dgm:t>
        <a:bodyPr/>
        <a:lstStyle/>
        <a:p>
          <a:r>
            <a:rPr lang="en-US" sz="2000" dirty="0"/>
            <a:t>Listen</a:t>
          </a:r>
        </a:p>
      </dgm:t>
    </dgm:pt>
    <dgm:pt modelId="{9094CA61-368C-4DF7-A058-83CE4E8CAED0}" type="parTrans" cxnId="{2DB4F67B-E529-4D91-A4EA-42BCC818E094}">
      <dgm:prSet/>
      <dgm:spPr/>
      <dgm:t>
        <a:bodyPr/>
        <a:lstStyle/>
        <a:p>
          <a:endParaRPr lang="en-US"/>
        </a:p>
      </dgm:t>
    </dgm:pt>
    <dgm:pt modelId="{CAC22BCE-04EF-45E3-85E6-20DC294D18B1}" type="sibTrans" cxnId="{2DB4F67B-E529-4D91-A4EA-42BCC818E094}">
      <dgm:prSet/>
      <dgm:spPr/>
      <dgm:t>
        <a:bodyPr/>
        <a:lstStyle/>
        <a:p>
          <a:endParaRPr lang="en-US"/>
        </a:p>
      </dgm:t>
    </dgm:pt>
    <dgm:pt modelId="{1E0029E8-1C9B-4B10-971F-B5D108EA06B2}">
      <dgm:prSet phldrT="[Text]"/>
      <dgm:spPr/>
      <dgm:t>
        <a:bodyPr/>
        <a:lstStyle/>
        <a:p>
          <a:r>
            <a:rPr lang="en-US" dirty="0"/>
            <a:t>Interviews</a:t>
          </a:r>
        </a:p>
      </dgm:t>
    </dgm:pt>
    <dgm:pt modelId="{5A449424-3540-4B64-BAB9-A4B0ECBBC5EE}" type="parTrans" cxnId="{7D3AC11D-D737-4F39-ABA8-AC788A4A6C38}">
      <dgm:prSet/>
      <dgm:spPr/>
      <dgm:t>
        <a:bodyPr/>
        <a:lstStyle/>
        <a:p>
          <a:endParaRPr lang="en-US"/>
        </a:p>
      </dgm:t>
    </dgm:pt>
    <dgm:pt modelId="{B5201E93-D75E-4507-A1DC-F82D0F7E907F}" type="sibTrans" cxnId="{7D3AC11D-D737-4F39-ABA8-AC788A4A6C38}">
      <dgm:prSet/>
      <dgm:spPr/>
      <dgm:t>
        <a:bodyPr/>
        <a:lstStyle/>
        <a:p>
          <a:endParaRPr lang="en-US"/>
        </a:p>
      </dgm:t>
    </dgm:pt>
    <dgm:pt modelId="{0A1B168B-D09D-482E-BB17-845578BBBA9D}">
      <dgm:prSet phldrT="[Text]"/>
      <dgm:spPr/>
      <dgm:t>
        <a:bodyPr/>
        <a:lstStyle/>
        <a:p>
          <a:r>
            <a:rPr lang="en-US" dirty="0"/>
            <a:t>Focus groups</a:t>
          </a:r>
        </a:p>
      </dgm:t>
    </dgm:pt>
    <dgm:pt modelId="{C91AA0F0-5E95-4BA6-B9FE-CA6BE0892787}" type="parTrans" cxnId="{C3C7B475-27BB-403B-961A-362BCF5575F8}">
      <dgm:prSet/>
      <dgm:spPr/>
      <dgm:t>
        <a:bodyPr/>
        <a:lstStyle/>
        <a:p>
          <a:endParaRPr lang="en-US"/>
        </a:p>
      </dgm:t>
    </dgm:pt>
    <dgm:pt modelId="{7D5C0473-B596-45F5-B31F-5FFC075CE245}" type="sibTrans" cxnId="{C3C7B475-27BB-403B-961A-362BCF5575F8}">
      <dgm:prSet/>
      <dgm:spPr/>
      <dgm:t>
        <a:bodyPr/>
        <a:lstStyle/>
        <a:p>
          <a:endParaRPr lang="en-US"/>
        </a:p>
      </dgm:t>
    </dgm:pt>
    <dgm:pt modelId="{188AD1A6-7D10-42D3-B1D5-9152DCF6DD94}">
      <dgm:prSet phldrT="[Text]" custT="1"/>
      <dgm:spPr/>
      <dgm:t>
        <a:bodyPr/>
        <a:lstStyle/>
        <a:p>
          <a:r>
            <a:rPr lang="en-US" sz="2000" dirty="0"/>
            <a:t>Test</a:t>
          </a:r>
          <a:endParaRPr lang="en-US" sz="4000" dirty="0"/>
        </a:p>
      </dgm:t>
    </dgm:pt>
    <dgm:pt modelId="{A6E2CAEB-B702-4D15-A76B-4ABA9365ED14}" type="parTrans" cxnId="{792737E0-4CCB-4759-A2B9-1C06161450D9}">
      <dgm:prSet/>
      <dgm:spPr/>
      <dgm:t>
        <a:bodyPr/>
        <a:lstStyle/>
        <a:p>
          <a:endParaRPr lang="en-US"/>
        </a:p>
      </dgm:t>
    </dgm:pt>
    <dgm:pt modelId="{D79FEC6A-E592-4B6A-AB82-A84E7A8BFD45}" type="sibTrans" cxnId="{792737E0-4CCB-4759-A2B9-1C06161450D9}">
      <dgm:prSet/>
      <dgm:spPr/>
      <dgm:t>
        <a:bodyPr/>
        <a:lstStyle/>
        <a:p>
          <a:endParaRPr lang="en-US"/>
        </a:p>
      </dgm:t>
    </dgm:pt>
    <dgm:pt modelId="{EA0127B0-200E-4355-B6AB-4DAABEC8CE6F}">
      <dgm:prSet phldrT="[Text]"/>
      <dgm:spPr/>
      <dgm:t>
        <a:bodyPr/>
        <a:lstStyle/>
        <a:p>
          <a:r>
            <a:rPr lang="en-US" dirty="0"/>
            <a:t>How</a:t>
          </a:r>
        </a:p>
      </dgm:t>
    </dgm:pt>
    <dgm:pt modelId="{A4CE4598-A78E-4E2F-A577-6815DDE46414}" type="parTrans" cxnId="{4471843C-07EA-48AC-ADCF-5493D440D0EC}">
      <dgm:prSet/>
      <dgm:spPr/>
      <dgm:t>
        <a:bodyPr/>
        <a:lstStyle/>
        <a:p>
          <a:endParaRPr lang="en-US"/>
        </a:p>
      </dgm:t>
    </dgm:pt>
    <dgm:pt modelId="{3E875DF5-77E0-44E2-9273-44DC665C8D02}" type="sibTrans" cxnId="{4471843C-07EA-48AC-ADCF-5493D440D0EC}">
      <dgm:prSet/>
      <dgm:spPr/>
      <dgm:t>
        <a:bodyPr/>
        <a:lstStyle/>
        <a:p>
          <a:endParaRPr lang="en-US"/>
        </a:p>
      </dgm:t>
    </dgm:pt>
    <dgm:pt modelId="{6FA23D3E-5BC6-45F4-82B4-3227ABC380DF}">
      <dgm:prSet phldrT="[Text]"/>
      <dgm:spPr/>
      <dgm:t>
        <a:bodyPr/>
        <a:lstStyle/>
        <a:p>
          <a:r>
            <a:rPr lang="en-US" dirty="0"/>
            <a:t>Surveys</a:t>
          </a:r>
        </a:p>
      </dgm:t>
    </dgm:pt>
    <dgm:pt modelId="{D12F082C-4D1C-4EB1-B883-2FF265962DEE}" type="parTrans" cxnId="{D9D60983-7C06-4C91-A40A-8C8993738932}">
      <dgm:prSet/>
      <dgm:spPr/>
      <dgm:t>
        <a:bodyPr/>
        <a:lstStyle/>
        <a:p>
          <a:endParaRPr lang="en-US"/>
        </a:p>
      </dgm:t>
    </dgm:pt>
    <dgm:pt modelId="{5C6A73DB-C456-4D5D-AA57-C5B90060E592}" type="sibTrans" cxnId="{D9D60983-7C06-4C91-A40A-8C8993738932}">
      <dgm:prSet/>
      <dgm:spPr/>
      <dgm:t>
        <a:bodyPr/>
        <a:lstStyle/>
        <a:p>
          <a:endParaRPr lang="en-US"/>
        </a:p>
      </dgm:t>
    </dgm:pt>
    <dgm:pt modelId="{A7B27973-A8BA-43E7-A988-1E0FCBE1899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500" dirty="0"/>
            <a:t>Feedback</a:t>
          </a:r>
        </a:p>
      </dgm:t>
    </dgm:pt>
    <dgm:pt modelId="{7A8F0770-3F4F-4F5E-9AB8-CA1C8A8C8E6B}" type="parTrans" cxnId="{3ED250FD-37D4-4FDD-9193-8C6FBC67BE93}">
      <dgm:prSet/>
      <dgm:spPr/>
      <dgm:t>
        <a:bodyPr/>
        <a:lstStyle/>
        <a:p>
          <a:endParaRPr lang="en-US"/>
        </a:p>
      </dgm:t>
    </dgm:pt>
    <dgm:pt modelId="{479F8205-0CEA-4BF4-9144-50E13DA03811}" type="sibTrans" cxnId="{3ED250FD-37D4-4FDD-9193-8C6FBC67BE93}">
      <dgm:prSet/>
      <dgm:spPr/>
      <dgm:t>
        <a:bodyPr/>
        <a:lstStyle/>
        <a:p>
          <a:endParaRPr lang="en-US"/>
        </a:p>
      </dgm:t>
    </dgm:pt>
    <dgm:pt modelId="{13AAE820-0D25-4402-B702-1DA82C054C26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 sz="1500" dirty="0"/>
        </a:p>
      </dgm:t>
    </dgm:pt>
    <dgm:pt modelId="{0E8E5C62-2118-4C75-80FD-E24DD734B493}" type="parTrans" cxnId="{D8F35387-4270-43F7-83A9-B260F0E0C118}">
      <dgm:prSet/>
      <dgm:spPr/>
      <dgm:t>
        <a:bodyPr/>
        <a:lstStyle/>
        <a:p>
          <a:endParaRPr lang="en-US"/>
        </a:p>
      </dgm:t>
    </dgm:pt>
    <dgm:pt modelId="{D01887C5-CB44-4F62-8C2C-6F46DC96D00B}" type="sibTrans" cxnId="{D8F35387-4270-43F7-83A9-B260F0E0C118}">
      <dgm:prSet/>
      <dgm:spPr/>
      <dgm:t>
        <a:bodyPr/>
        <a:lstStyle/>
        <a:p>
          <a:endParaRPr lang="en-US"/>
        </a:p>
      </dgm:t>
    </dgm:pt>
    <dgm:pt modelId="{42776D89-E5D2-4BF9-8D0C-6350D1AE04CC}" type="pres">
      <dgm:prSet presAssocID="{7AFA4CEB-526E-4F2C-B5C3-2B9CBF2485B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0EF4D8C-FA9A-4908-9F93-F2D98DCB4C08}" type="pres">
      <dgm:prSet presAssocID="{330D15C0-20A1-447D-9A98-3C09C9579584}" presName="compNode" presStyleCnt="0"/>
      <dgm:spPr/>
    </dgm:pt>
    <dgm:pt modelId="{65242915-255E-40D2-AE53-97A7BF7C7020}" type="pres">
      <dgm:prSet presAssocID="{330D15C0-20A1-447D-9A98-3C09C9579584}" presName="noGeometry" presStyleCnt="0"/>
      <dgm:spPr/>
    </dgm:pt>
    <dgm:pt modelId="{C18F10FD-E1AF-4EB3-BA44-9E9E3E2078E4}" type="pres">
      <dgm:prSet presAssocID="{330D15C0-20A1-447D-9A98-3C09C9579584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57103-9D7E-4DAF-ACAB-417F8AD9C690}" type="pres">
      <dgm:prSet presAssocID="{330D15C0-20A1-447D-9A98-3C09C9579584}" presName="childTextHidden" presStyleLbl="bgAccFollowNode1" presStyleIdx="0" presStyleCnt="3"/>
      <dgm:spPr/>
      <dgm:t>
        <a:bodyPr/>
        <a:lstStyle/>
        <a:p>
          <a:endParaRPr lang="en-GB"/>
        </a:p>
      </dgm:t>
    </dgm:pt>
    <dgm:pt modelId="{5662BA52-2098-4606-9AA6-441072384433}" type="pres">
      <dgm:prSet presAssocID="{330D15C0-20A1-447D-9A98-3C09C957958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97359A-FE1D-43C6-A1E1-37716C18467E}" type="pres">
      <dgm:prSet presAssocID="{330D15C0-20A1-447D-9A98-3C09C9579584}" presName="aSpace" presStyleCnt="0"/>
      <dgm:spPr/>
    </dgm:pt>
    <dgm:pt modelId="{1C97AB25-DC74-41EA-B0E4-741F96E66A26}" type="pres">
      <dgm:prSet presAssocID="{6050D87B-56D0-4764-A79C-B782CAE38BD1}" presName="compNode" presStyleCnt="0"/>
      <dgm:spPr/>
    </dgm:pt>
    <dgm:pt modelId="{73FD0455-236C-4486-A694-DF4028A078B8}" type="pres">
      <dgm:prSet presAssocID="{6050D87B-56D0-4764-A79C-B782CAE38BD1}" presName="noGeometry" presStyleCnt="0"/>
      <dgm:spPr/>
    </dgm:pt>
    <dgm:pt modelId="{1AB5614E-5DCB-44FC-BB9C-0E0C3CE1AB43}" type="pres">
      <dgm:prSet presAssocID="{6050D87B-56D0-4764-A79C-B782CAE38BD1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B92B30-C9A9-419E-9EFA-681ED6A45DC0}" type="pres">
      <dgm:prSet presAssocID="{6050D87B-56D0-4764-A79C-B782CAE38BD1}" presName="childTextHidden" presStyleLbl="bgAccFollowNode1" presStyleIdx="1" presStyleCnt="3"/>
      <dgm:spPr/>
      <dgm:t>
        <a:bodyPr/>
        <a:lstStyle/>
        <a:p>
          <a:endParaRPr lang="en-GB"/>
        </a:p>
      </dgm:t>
    </dgm:pt>
    <dgm:pt modelId="{A5212D0C-7021-466B-8E96-00A462644FAA}" type="pres">
      <dgm:prSet presAssocID="{6050D87B-56D0-4764-A79C-B782CAE38BD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FC900C-C381-4E87-AC80-3C5605FDC5F7}" type="pres">
      <dgm:prSet presAssocID="{6050D87B-56D0-4764-A79C-B782CAE38BD1}" presName="aSpace" presStyleCnt="0"/>
      <dgm:spPr/>
    </dgm:pt>
    <dgm:pt modelId="{C65405CE-7226-4A5C-8030-9830A4CB2381}" type="pres">
      <dgm:prSet presAssocID="{188AD1A6-7D10-42D3-B1D5-9152DCF6DD94}" presName="compNode" presStyleCnt="0"/>
      <dgm:spPr/>
    </dgm:pt>
    <dgm:pt modelId="{2ACEF8F4-5489-4067-AEC4-02C81F1A4A6D}" type="pres">
      <dgm:prSet presAssocID="{188AD1A6-7D10-42D3-B1D5-9152DCF6DD94}" presName="noGeometry" presStyleCnt="0"/>
      <dgm:spPr/>
    </dgm:pt>
    <dgm:pt modelId="{31CEDD78-DF45-4C51-A19F-748F9512ED97}" type="pres">
      <dgm:prSet presAssocID="{188AD1A6-7D10-42D3-B1D5-9152DCF6DD94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FED840-4E09-4741-AA90-D614FCE29973}" type="pres">
      <dgm:prSet presAssocID="{188AD1A6-7D10-42D3-B1D5-9152DCF6DD94}" presName="childTextHidden" presStyleLbl="bgAccFollowNode1" presStyleIdx="2" presStyleCnt="3"/>
      <dgm:spPr/>
      <dgm:t>
        <a:bodyPr/>
        <a:lstStyle/>
        <a:p>
          <a:endParaRPr lang="en-GB"/>
        </a:p>
      </dgm:t>
    </dgm:pt>
    <dgm:pt modelId="{2A1FFB12-A70F-4BE4-81D3-B27C1BF242EE}" type="pres">
      <dgm:prSet presAssocID="{188AD1A6-7D10-42D3-B1D5-9152DCF6DD9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B248F0-7DA3-4C4A-AFED-90E48DE72259}" srcId="{7AFA4CEB-526E-4F2C-B5C3-2B9CBF2485BD}" destId="{330D15C0-20A1-447D-9A98-3C09C9579584}" srcOrd="0" destOrd="0" parTransId="{3F358ED8-EF4C-4296-8704-000EFEBD4B87}" sibTransId="{FD196AD8-F3F3-458F-BE20-072335BEFDF5}"/>
    <dgm:cxn modelId="{51F9DAA3-BECD-4197-9E0E-895699DCA8CB}" type="presOf" srcId="{1E0029E8-1C9B-4B10-971F-B5D108EA06B2}" destId="{1AB5614E-5DCB-44FC-BB9C-0E0C3CE1AB43}" srcOrd="0" destOrd="0" presId="urn:microsoft.com/office/officeart/2005/8/layout/hProcess6"/>
    <dgm:cxn modelId="{EC515E8A-3E3E-48BF-B9A8-357888DC72F6}" type="presOf" srcId="{13AAE820-0D25-4402-B702-1DA82C054C26}" destId="{31CEDD78-DF45-4C51-A19F-748F9512ED97}" srcOrd="0" destOrd="1" presId="urn:microsoft.com/office/officeart/2005/8/layout/hProcess6"/>
    <dgm:cxn modelId="{2DB4F67B-E529-4D91-A4EA-42BCC818E094}" srcId="{7AFA4CEB-526E-4F2C-B5C3-2B9CBF2485BD}" destId="{6050D87B-56D0-4764-A79C-B782CAE38BD1}" srcOrd="1" destOrd="0" parTransId="{9094CA61-368C-4DF7-A058-83CE4E8CAED0}" sibTransId="{CAC22BCE-04EF-45E3-85E6-20DC294D18B1}"/>
    <dgm:cxn modelId="{4471843C-07EA-48AC-ADCF-5493D440D0EC}" srcId="{330D15C0-20A1-447D-9A98-3C09C9579584}" destId="{EA0127B0-200E-4355-B6AB-4DAABEC8CE6F}" srcOrd="2" destOrd="0" parTransId="{A4CE4598-A78E-4E2F-A577-6815DDE46414}" sibTransId="{3E875DF5-77E0-44E2-9273-44DC665C8D02}"/>
    <dgm:cxn modelId="{672A9354-8E96-4A7C-A25B-B330EDD7F3F9}" type="presOf" srcId="{32C812D8-95FC-4F46-866E-C0609E7E093A}" destId="{51057103-9D7E-4DAF-ACAB-417F8AD9C690}" srcOrd="1" destOrd="0" presId="urn:microsoft.com/office/officeart/2005/8/layout/hProcess6"/>
    <dgm:cxn modelId="{6FECC201-F08F-48DA-884D-5AC467620C2A}" type="presOf" srcId="{EA0127B0-200E-4355-B6AB-4DAABEC8CE6F}" destId="{51057103-9D7E-4DAF-ACAB-417F8AD9C690}" srcOrd="1" destOrd="2" presId="urn:microsoft.com/office/officeart/2005/8/layout/hProcess6"/>
    <dgm:cxn modelId="{8D235EFE-F257-434A-984E-45DAB3D9504F}" type="presOf" srcId="{32C812D8-95FC-4F46-866E-C0609E7E093A}" destId="{C18F10FD-E1AF-4EB3-BA44-9E9E3E2078E4}" srcOrd="0" destOrd="0" presId="urn:microsoft.com/office/officeart/2005/8/layout/hProcess6"/>
    <dgm:cxn modelId="{E4C1248C-915C-49D9-8808-F52DD76D727A}" type="presOf" srcId="{A7B27973-A8BA-43E7-A988-1E0FCBE18996}" destId="{31CEDD78-DF45-4C51-A19F-748F9512ED97}" srcOrd="0" destOrd="0" presId="urn:microsoft.com/office/officeart/2005/8/layout/hProcess6"/>
    <dgm:cxn modelId="{23FC7EBB-EC40-4DAB-9C49-0B662C3A2687}" type="presOf" srcId="{6050D87B-56D0-4764-A79C-B782CAE38BD1}" destId="{A5212D0C-7021-466B-8E96-00A462644FAA}" srcOrd="0" destOrd="0" presId="urn:microsoft.com/office/officeart/2005/8/layout/hProcess6"/>
    <dgm:cxn modelId="{98E04463-BF00-4926-B80A-5E05E2F10E60}" type="presOf" srcId="{7AFA4CEB-526E-4F2C-B5C3-2B9CBF2485BD}" destId="{42776D89-E5D2-4BF9-8D0C-6350D1AE04CC}" srcOrd="0" destOrd="0" presId="urn:microsoft.com/office/officeart/2005/8/layout/hProcess6"/>
    <dgm:cxn modelId="{951323B4-A524-47DC-89FF-867A57CEC837}" type="presOf" srcId="{0A1B168B-D09D-482E-BB17-845578BBBA9D}" destId="{18B92B30-C9A9-419E-9EFA-681ED6A45DC0}" srcOrd="1" destOrd="1" presId="urn:microsoft.com/office/officeart/2005/8/layout/hProcess6"/>
    <dgm:cxn modelId="{18C66B24-E5D0-489A-A6B6-4B4FDACC0E47}" type="presOf" srcId="{0A1B168B-D09D-482E-BB17-845578BBBA9D}" destId="{1AB5614E-5DCB-44FC-BB9C-0E0C3CE1AB43}" srcOrd="0" destOrd="1" presId="urn:microsoft.com/office/officeart/2005/8/layout/hProcess6"/>
    <dgm:cxn modelId="{C3C7B475-27BB-403B-961A-362BCF5575F8}" srcId="{6050D87B-56D0-4764-A79C-B782CAE38BD1}" destId="{0A1B168B-D09D-482E-BB17-845578BBBA9D}" srcOrd="1" destOrd="0" parTransId="{C91AA0F0-5E95-4BA6-B9FE-CA6BE0892787}" sibTransId="{7D5C0473-B596-45F5-B31F-5FFC075CE245}"/>
    <dgm:cxn modelId="{63A88774-4F4B-4413-B013-C4A9D8C1993E}" type="presOf" srcId="{6FA23D3E-5BC6-45F4-82B4-3227ABC380DF}" destId="{18B92B30-C9A9-419E-9EFA-681ED6A45DC0}" srcOrd="1" destOrd="2" presId="urn:microsoft.com/office/officeart/2005/8/layout/hProcess6"/>
    <dgm:cxn modelId="{6FF6C23D-C813-4F8F-B965-9F49C417CB0F}" type="presOf" srcId="{1E0029E8-1C9B-4B10-971F-B5D108EA06B2}" destId="{18B92B30-C9A9-419E-9EFA-681ED6A45DC0}" srcOrd="1" destOrd="0" presId="urn:microsoft.com/office/officeart/2005/8/layout/hProcess6"/>
    <dgm:cxn modelId="{3ED250FD-37D4-4FDD-9193-8C6FBC67BE93}" srcId="{188AD1A6-7D10-42D3-B1D5-9152DCF6DD94}" destId="{A7B27973-A8BA-43E7-A988-1E0FCBE18996}" srcOrd="0" destOrd="0" parTransId="{7A8F0770-3F4F-4F5E-9AB8-CA1C8A8C8E6B}" sibTransId="{479F8205-0CEA-4BF4-9144-50E13DA03811}"/>
    <dgm:cxn modelId="{40C2EE89-BCE2-468F-939D-95D1F35AEFD0}" type="presOf" srcId="{A7B27973-A8BA-43E7-A988-1E0FCBE18996}" destId="{2EFED840-4E09-4741-AA90-D614FCE29973}" srcOrd="1" destOrd="0" presId="urn:microsoft.com/office/officeart/2005/8/layout/hProcess6"/>
    <dgm:cxn modelId="{812FE06D-560B-4C4A-9FD7-DCDB9EDAFD14}" type="presOf" srcId="{827C86EF-6343-4BF2-93F0-C313728F1A2B}" destId="{51057103-9D7E-4DAF-ACAB-417F8AD9C690}" srcOrd="1" destOrd="1" presId="urn:microsoft.com/office/officeart/2005/8/layout/hProcess6"/>
    <dgm:cxn modelId="{C22719A5-6B85-45E7-BB3E-BBDAFFDB3B94}" type="presOf" srcId="{827C86EF-6343-4BF2-93F0-C313728F1A2B}" destId="{C18F10FD-E1AF-4EB3-BA44-9E9E3E2078E4}" srcOrd="0" destOrd="1" presId="urn:microsoft.com/office/officeart/2005/8/layout/hProcess6"/>
    <dgm:cxn modelId="{7D52C416-E1D7-4343-870F-59830C218E6D}" type="presOf" srcId="{EA0127B0-200E-4355-B6AB-4DAABEC8CE6F}" destId="{C18F10FD-E1AF-4EB3-BA44-9E9E3E2078E4}" srcOrd="0" destOrd="2" presId="urn:microsoft.com/office/officeart/2005/8/layout/hProcess6"/>
    <dgm:cxn modelId="{D9D60983-7C06-4C91-A40A-8C8993738932}" srcId="{6050D87B-56D0-4764-A79C-B782CAE38BD1}" destId="{6FA23D3E-5BC6-45F4-82B4-3227ABC380DF}" srcOrd="2" destOrd="0" parTransId="{D12F082C-4D1C-4EB1-B883-2FF265962DEE}" sibTransId="{5C6A73DB-C456-4D5D-AA57-C5B90060E592}"/>
    <dgm:cxn modelId="{97261A4D-E5A6-43A6-8CF8-A825CE173708}" type="presOf" srcId="{188AD1A6-7D10-42D3-B1D5-9152DCF6DD94}" destId="{2A1FFB12-A70F-4BE4-81D3-B27C1BF242EE}" srcOrd="0" destOrd="0" presId="urn:microsoft.com/office/officeart/2005/8/layout/hProcess6"/>
    <dgm:cxn modelId="{694AF146-304E-4816-A7C3-DFEB4085AA42}" type="presOf" srcId="{6FA23D3E-5BC6-45F4-82B4-3227ABC380DF}" destId="{1AB5614E-5DCB-44FC-BB9C-0E0C3CE1AB43}" srcOrd="0" destOrd="2" presId="urn:microsoft.com/office/officeart/2005/8/layout/hProcess6"/>
    <dgm:cxn modelId="{7D3AC11D-D737-4F39-ABA8-AC788A4A6C38}" srcId="{6050D87B-56D0-4764-A79C-B782CAE38BD1}" destId="{1E0029E8-1C9B-4B10-971F-B5D108EA06B2}" srcOrd="0" destOrd="0" parTransId="{5A449424-3540-4B64-BAB9-A4B0ECBBC5EE}" sibTransId="{B5201E93-D75E-4507-A1DC-F82D0F7E907F}"/>
    <dgm:cxn modelId="{D8F35387-4270-43F7-83A9-B260F0E0C118}" srcId="{188AD1A6-7D10-42D3-B1D5-9152DCF6DD94}" destId="{13AAE820-0D25-4402-B702-1DA82C054C26}" srcOrd="1" destOrd="0" parTransId="{0E8E5C62-2118-4C75-80FD-E24DD734B493}" sibTransId="{D01887C5-CB44-4F62-8C2C-6F46DC96D00B}"/>
    <dgm:cxn modelId="{133DCE91-9CC0-4FC6-B5BE-58A57C2BE3D9}" srcId="{330D15C0-20A1-447D-9A98-3C09C9579584}" destId="{827C86EF-6343-4BF2-93F0-C313728F1A2B}" srcOrd="1" destOrd="0" parTransId="{09EE0D47-3300-42FF-BAE5-40FFCF50919F}" sibTransId="{DA2F62DE-666F-4FD2-B16F-243527183531}"/>
    <dgm:cxn modelId="{A1BCAFF7-4A17-4969-94BD-37E012A46C27}" type="presOf" srcId="{330D15C0-20A1-447D-9A98-3C09C9579584}" destId="{5662BA52-2098-4606-9AA6-441072384433}" srcOrd="0" destOrd="0" presId="urn:microsoft.com/office/officeart/2005/8/layout/hProcess6"/>
    <dgm:cxn modelId="{792737E0-4CCB-4759-A2B9-1C06161450D9}" srcId="{7AFA4CEB-526E-4F2C-B5C3-2B9CBF2485BD}" destId="{188AD1A6-7D10-42D3-B1D5-9152DCF6DD94}" srcOrd="2" destOrd="0" parTransId="{A6E2CAEB-B702-4D15-A76B-4ABA9365ED14}" sibTransId="{D79FEC6A-E592-4B6A-AB82-A84E7A8BFD45}"/>
    <dgm:cxn modelId="{276DE110-1708-4D82-8029-B712FFFD4E43}" type="presOf" srcId="{13AAE820-0D25-4402-B702-1DA82C054C26}" destId="{2EFED840-4E09-4741-AA90-D614FCE29973}" srcOrd="1" destOrd="1" presId="urn:microsoft.com/office/officeart/2005/8/layout/hProcess6"/>
    <dgm:cxn modelId="{2C1B9FB8-F9DE-4A5F-A3B0-BEBC00DDA029}" srcId="{330D15C0-20A1-447D-9A98-3C09C9579584}" destId="{32C812D8-95FC-4F46-866E-C0609E7E093A}" srcOrd="0" destOrd="0" parTransId="{3BCF459C-856E-4B06-BC80-45C2C36596C0}" sibTransId="{A9EC0CD0-B4CF-400F-9CED-A4C4F05AF060}"/>
    <dgm:cxn modelId="{27277F11-A960-4EFE-AB52-FF15B5D102AE}" type="presParOf" srcId="{42776D89-E5D2-4BF9-8D0C-6350D1AE04CC}" destId="{20EF4D8C-FA9A-4908-9F93-F2D98DCB4C08}" srcOrd="0" destOrd="0" presId="urn:microsoft.com/office/officeart/2005/8/layout/hProcess6"/>
    <dgm:cxn modelId="{D1A0B75B-5DF5-47C4-A6C4-622CF77011E7}" type="presParOf" srcId="{20EF4D8C-FA9A-4908-9F93-F2D98DCB4C08}" destId="{65242915-255E-40D2-AE53-97A7BF7C7020}" srcOrd="0" destOrd="0" presId="urn:microsoft.com/office/officeart/2005/8/layout/hProcess6"/>
    <dgm:cxn modelId="{EF4BF930-E01F-4A36-839F-4F449E29A30A}" type="presParOf" srcId="{20EF4D8C-FA9A-4908-9F93-F2D98DCB4C08}" destId="{C18F10FD-E1AF-4EB3-BA44-9E9E3E2078E4}" srcOrd="1" destOrd="0" presId="urn:microsoft.com/office/officeart/2005/8/layout/hProcess6"/>
    <dgm:cxn modelId="{6E0FA733-C434-479D-BF9F-84756D9B7B42}" type="presParOf" srcId="{20EF4D8C-FA9A-4908-9F93-F2D98DCB4C08}" destId="{51057103-9D7E-4DAF-ACAB-417F8AD9C690}" srcOrd="2" destOrd="0" presId="urn:microsoft.com/office/officeart/2005/8/layout/hProcess6"/>
    <dgm:cxn modelId="{50A620C2-E679-4760-968B-67D3EC7DD478}" type="presParOf" srcId="{20EF4D8C-FA9A-4908-9F93-F2D98DCB4C08}" destId="{5662BA52-2098-4606-9AA6-441072384433}" srcOrd="3" destOrd="0" presId="urn:microsoft.com/office/officeart/2005/8/layout/hProcess6"/>
    <dgm:cxn modelId="{6FE80BE9-D752-4D96-9289-E67E7DF84E2F}" type="presParOf" srcId="{42776D89-E5D2-4BF9-8D0C-6350D1AE04CC}" destId="{0E97359A-FE1D-43C6-A1E1-37716C18467E}" srcOrd="1" destOrd="0" presId="urn:microsoft.com/office/officeart/2005/8/layout/hProcess6"/>
    <dgm:cxn modelId="{289F3D10-19C1-4834-96CC-E9F5FEA46EA7}" type="presParOf" srcId="{42776D89-E5D2-4BF9-8D0C-6350D1AE04CC}" destId="{1C97AB25-DC74-41EA-B0E4-741F96E66A26}" srcOrd="2" destOrd="0" presId="urn:microsoft.com/office/officeart/2005/8/layout/hProcess6"/>
    <dgm:cxn modelId="{E7723323-7B0D-4BD2-B5BC-B7EC93545F64}" type="presParOf" srcId="{1C97AB25-DC74-41EA-B0E4-741F96E66A26}" destId="{73FD0455-236C-4486-A694-DF4028A078B8}" srcOrd="0" destOrd="0" presId="urn:microsoft.com/office/officeart/2005/8/layout/hProcess6"/>
    <dgm:cxn modelId="{014C3BB7-CF0D-48F5-84B3-37A769B641A6}" type="presParOf" srcId="{1C97AB25-DC74-41EA-B0E4-741F96E66A26}" destId="{1AB5614E-5DCB-44FC-BB9C-0E0C3CE1AB43}" srcOrd="1" destOrd="0" presId="urn:microsoft.com/office/officeart/2005/8/layout/hProcess6"/>
    <dgm:cxn modelId="{44FB3D95-B6DE-4BB3-B99E-9A24055B8234}" type="presParOf" srcId="{1C97AB25-DC74-41EA-B0E4-741F96E66A26}" destId="{18B92B30-C9A9-419E-9EFA-681ED6A45DC0}" srcOrd="2" destOrd="0" presId="urn:microsoft.com/office/officeart/2005/8/layout/hProcess6"/>
    <dgm:cxn modelId="{E2432F31-40FE-470A-8C47-8C61663A9F92}" type="presParOf" srcId="{1C97AB25-DC74-41EA-B0E4-741F96E66A26}" destId="{A5212D0C-7021-466B-8E96-00A462644FAA}" srcOrd="3" destOrd="0" presId="urn:microsoft.com/office/officeart/2005/8/layout/hProcess6"/>
    <dgm:cxn modelId="{EDE20CAD-EBB0-4176-8B16-52B1EAA521AB}" type="presParOf" srcId="{42776D89-E5D2-4BF9-8D0C-6350D1AE04CC}" destId="{5DFC900C-C381-4E87-AC80-3C5605FDC5F7}" srcOrd="3" destOrd="0" presId="urn:microsoft.com/office/officeart/2005/8/layout/hProcess6"/>
    <dgm:cxn modelId="{44987B83-35D7-4AA1-9AAB-D38CEE81F93F}" type="presParOf" srcId="{42776D89-E5D2-4BF9-8D0C-6350D1AE04CC}" destId="{C65405CE-7226-4A5C-8030-9830A4CB2381}" srcOrd="4" destOrd="0" presId="urn:microsoft.com/office/officeart/2005/8/layout/hProcess6"/>
    <dgm:cxn modelId="{223E7BF4-E47B-407E-9F00-996C1BB717C5}" type="presParOf" srcId="{C65405CE-7226-4A5C-8030-9830A4CB2381}" destId="{2ACEF8F4-5489-4067-AEC4-02C81F1A4A6D}" srcOrd="0" destOrd="0" presId="urn:microsoft.com/office/officeart/2005/8/layout/hProcess6"/>
    <dgm:cxn modelId="{583F2C2A-D642-412B-883D-092A9574961A}" type="presParOf" srcId="{C65405CE-7226-4A5C-8030-9830A4CB2381}" destId="{31CEDD78-DF45-4C51-A19F-748F9512ED97}" srcOrd="1" destOrd="0" presId="urn:microsoft.com/office/officeart/2005/8/layout/hProcess6"/>
    <dgm:cxn modelId="{39CA48EE-864A-40D0-9C15-B1CCECE513DA}" type="presParOf" srcId="{C65405CE-7226-4A5C-8030-9830A4CB2381}" destId="{2EFED840-4E09-4741-AA90-D614FCE29973}" srcOrd="2" destOrd="0" presId="urn:microsoft.com/office/officeart/2005/8/layout/hProcess6"/>
    <dgm:cxn modelId="{F0BAE3A0-202D-447B-937D-222EEC7082D2}" type="presParOf" srcId="{C65405CE-7226-4A5C-8030-9830A4CB2381}" destId="{2A1FFB12-A70F-4BE4-81D3-B27C1BF242E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F10FD-E1AF-4EB3-BA44-9E9E3E2078E4}">
      <dsp:nvSpPr>
        <dsp:cNvPr id="0" name=""/>
        <dsp:cNvSpPr/>
      </dsp:nvSpPr>
      <dsp:spPr>
        <a:xfrm>
          <a:off x="551761" y="1399483"/>
          <a:ext cx="2190452" cy="1914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Who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When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How</a:t>
          </a:r>
        </a:p>
      </dsp:txBody>
      <dsp:txXfrm>
        <a:off x="1099374" y="1686693"/>
        <a:ext cx="1067845" cy="1340311"/>
      </dsp:txXfrm>
    </dsp:sp>
    <dsp:sp modelId="{5662BA52-2098-4606-9AA6-441072384433}">
      <dsp:nvSpPr>
        <dsp:cNvPr id="0" name=""/>
        <dsp:cNvSpPr/>
      </dsp:nvSpPr>
      <dsp:spPr>
        <a:xfrm>
          <a:off x="4148" y="1809236"/>
          <a:ext cx="1095226" cy="1095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Plan</a:t>
          </a:r>
        </a:p>
      </dsp:txBody>
      <dsp:txXfrm>
        <a:off x="164540" y="1969628"/>
        <a:ext cx="774442" cy="774442"/>
      </dsp:txXfrm>
    </dsp:sp>
    <dsp:sp modelId="{1AB5614E-5DCB-44FC-BB9C-0E0C3CE1AB43}">
      <dsp:nvSpPr>
        <dsp:cNvPr id="0" name=""/>
        <dsp:cNvSpPr/>
      </dsp:nvSpPr>
      <dsp:spPr>
        <a:xfrm>
          <a:off x="3426730" y="1399483"/>
          <a:ext cx="2190452" cy="1914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Interviews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Focus groups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Surveys</a:t>
          </a:r>
        </a:p>
      </dsp:txBody>
      <dsp:txXfrm>
        <a:off x="3974343" y="1686693"/>
        <a:ext cx="1067845" cy="1340311"/>
      </dsp:txXfrm>
    </dsp:sp>
    <dsp:sp modelId="{A5212D0C-7021-466B-8E96-00A462644FAA}">
      <dsp:nvSpPr>
        <dsp:cNvPr id="0" name=""/>
        <dsp:cNvSpPr/>
      </dsp:nvSpPr>
      <dsp:spPr>
        <a:xfrm>
          <a:off x="2879117" y="1809236"/>
          <a:ext cx="1095226" cy="1095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Listen</a:t>
          </a:r>
        </a:p>
      </dsp:txBody>
      <dsp:txXfrm>
        <a:off x="3039509" y="1969628"/>
        <a:ext cx="774442" cy="774442"/>
      </dsp:txXfrm>
    </dsp:sp>
    <dsp:sp modelId="{31CEDD78-DF45-4C51-A19F-748F9512ED97}">
      <dsp:nvSpPr>
        <dsp:cNvPr id="0" name=""/>
        <dsp:cNvSpPr/>
      </dsp:nvSpPr>
      <dsp:spPr>
        <a:xfrm>
          <a:off x="6301699" y="1399483"/>
          <a:ext cx="2190452" cy="1914731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1500" kern="1200" dirty="0"/>
            <a:t>Feedback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en-US" sz="1500" kern="1200" dirty="0"/>
        </a:p>
      </dsp:txBody>
      <dsp:txXfrm>
        <a:off x="6849312" y="1686693"/>
        <a:ext cx="1067845" cy="1340311"/>
      </dsp:txXfrm>
    </dsp:sp>
    <dsp:sp modelId="{2A1FFB12-A70F-4BE4-81D3-B27C1BF242EE}">
      <dsp:nvSpPr>
        <dsp:cNvPr id="0" name=""/>
        <dsp:cNvSpPr/>
      </dsp:nvSpPr>
      <dsp:spPr>
        <a:xfrm>
          <a:off x="5754085" y="1809236"/>
          <a:ext cx="1095226" cy="10952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Test</a:t>
          </a:r>
          <a:endParaRPr lang="en-US" sz="4000" kern="1200" dirty="0"/>
        </a:p>
      </dsp:txBody>
      <dsp:txXfrm>
        <a:off x="5914477" y="1969628"/>
        <a:ext cx="774442" cy="774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93A3E-46AC-4F88-856B-5A448DA248E9}" type="datetimeFigureOut">
              <a:rPr lang="en-GB" smtClean="0"/>
              <a:t>17/08/2016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5ADA9-6B40-4AF9-B031-81647C4A94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56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2EBB4-841E-41BD-AB14-BB6AF7A84145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2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 dirty="0">
              <a:solidFill>
                <a:srgbClr val="1413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NKnow Slides Draft 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6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 dirty="0">
              <a:solidFill>
                <a:srgbClr val="14131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67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6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02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32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2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85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97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5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110" y="2044621"/>
            <a:ext cx="6759591" cy="36555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5814204"/>
            <a:ext cx="2311400" cy="365125"/>
          </a:xfrm>
        </p:spPr>
        <p:txBody>
          <a:bodyPr/>
          <a:lstStyle/>
          <a:p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4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03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948" y="1960054"/>
            <a:ext cx="3120925" cy="2640344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5466" y="2717538"/>
            <a:ext cx="5251880" cy="504293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154984"/>
            <a:ext cx="2311400" cy="365125"/>
          </a:xfrm>
        </p:spPr>
        <p:txBody>
          <a:bodyPr/>
          <a:lstStyle/>
          <a:p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 dirty="0">
              <a:solidFill>
                <a:srgbClr val="14131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7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 dirty="0">
              <a:solidFill>
                <a:srgbClr val="14131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4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GB" dirty="0">
              <a:solidFill>
                <a:srgbClr val="14131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21216" y="3633563"/>
            <a:ext cx="5615120" cy="938213"/>
          </a:xfrm>
        </p:spPr>
        <p:txBody>
          <a:bodyPr/>
          <a:lstStyle>
            <a:lvl1pPr marL="0" indent="0" algn="r">
              <a:buNone/>
              <a:defRPr sz="3600">
                <a:solidFill>
                  <a:srgbClr val="510960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1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5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NKnow Slides Draft 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iNKnow Slides Draft 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5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7623" y="433708"/>
            <a:ext cx="2743079" cy="913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1110" y="2044621"/>
            <a:ext cx="6759591" cy="40815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17047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04966FF-2EEB-43AE-A855-0DF7617FC48F}" type="datetimeFigureOut">
              <a:rPr lang="en-GB" smtClean="0">
                <a:solidFill>
                  <a:srgbClr val="141313">
                    <a:tint val="75000"/>
                  </a:srgbClr>
                </a:solidFill>
              </a:rPr>
              <a:pPr defTabSz="457200"/>
              <a:t>17/08/2016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5891654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ED1392-E837-40AB-B985-257AF3C55367}" type="slidenum">
              <a:rPr lang="en-GB" smtClean="0">
                <a:solidFill>
                  <a:srgbClr val="141313">
                    <a:tint val="75000"/>
                  </a:srgbClr>
                </a:solidFill>
              </a:rPr>
              <a:pPr defTabSz="457200"/>
              <a:t>‹#›</a:t>
            </a:fld>
            <a:endParaRPr lang="en-GB" dirty="0">
              <a:solidFill>
                <a:srgbClr val="14131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13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4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GP Forward 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Doug Middleton</a:t>
            </a:r>
          </a:p>
          <a:p>
            <a:r>
              <a:rPr lang="en-GB" dirty="0" smtClean="0"/>
              <a:t>Chief Operating Officer</a:t>
            </a:r>
          </a:p>
          <a:p>
            <a:r>
              <a:rPr lang="en-GB" dirty="0" smtClean="0"/>
              <a:t>Solihull CCG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3" y="433708"/>
            <a:ext cx="4171951" cy="913884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Responses and coverage</a:t>
            </a:r>
            <a:r>
              <a:rPr lang="en-GB" sz="2700" b="1" dirty="0">
                <a:solidFill>
                  <a:srgbClr val="7030A0"/>
                </a:solidFill>
              </a:rPr>
              <a:t/>
            </a:r>
            <a:br>
              <a:rPr lang="en-GB" sz="2700" b="1" dirty="0">
                <a:solidFill>
                  <a:srgbClr val="7030A0"/>
                </a:solidFill>
              </a:rPr>
            </a:br>
            <a:endParaRPr lang="en-GB" sz="27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5" y="1092873"/>
            <a:ext cx="7724776" cy="4369607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5435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144 patient responses- survey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5435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 Practitioner responses- survey plus interviews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5435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single practice has contributed at least one response. 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one practice did not contribute a response from staff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5435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three did not contribute a response from a patient.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 responses:41 responses from partners, 10 responses from locum or salaried GPs. 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nurses: 22, HCAs  2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managers 15, Receptionists 11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54355" algn="l"/>
              </a:tabLs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Listening at: 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PLT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nurses forum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VTS scheme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panel</a:t>
            </a:r>
          </a:p>
          <a:p>
            <a:pPr lvl="1">
              <a:spcBef>
                <a:spcPts val="0"/>
              </a:spcBef>
              <a:tabLst>
                <a:tab pos="554355" algn="l"/>
              </a:tabLs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managers.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2" y="433708"/>
            <a:ext cx="3962401" cy="913884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Analysis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614" y="1666556"/>
            <a:ext cx="7953375" cy="3655535"/>
          </a:xfrm>
        </p:spPr>
        <p:txBody>
          <a:bodyPr>
            <a:normAutofit/>
          </a:bodyPr>
          <a:lstStyle/>
          <a:p>
            <a:r>
              <a:rPr lang="en-GB" u="sng" dirty="0"/>
              <a:t>Quantitative analysis -</a:t>
            </a:r>
            <a:r>
              <a:rPr lang="en-GB" dirty="0"/>
              <a:t> closed questions</a:t>
            </a:r>
          </a:p>
          <a:p>
            <a:pPr lvl="1"/>
            <a:r>
              <a:rPr lang="en-GB" dirty="0"/>
              <a:t>Rating from 1=10 where 1 is unimportant and 10 is critical</a:t>
            </a:r>
          </a:p>
          <a:p>
            <a:pPr lvl="1"/>
            <a:r>
              <a:rPr lang="en-GB" dirty="0"/>
              <a:t>Mean and modal averages to indicate spread and consistency</a:t>
            </a:r>
          </a:p>
          <a:p>
            <a:endParaRPr lang="en-GB" dirty="0"/>
          </a:p>
          <a:p>
            <a:r>
              <a:rPr lang="en-GB" u="sng" dirty="0"/>
              <a:t>Qualitative analysis </a:t>
            </a:r>
            <a:r>
              <a:rPr lang="en-GB" dirty="0"/>
              <a:t>- open questions</a:t>
            </a:r>
          </a:p>
          <a:p>
            <a:pPr lvl="1"/>
            <a:r>
              <a:rPr lang="en-GB" dirty="0"/>
              <a:t>What do you like most about your work?</a:t>
            </a:r>
          </a:p>
          <a:p>
            <a:pPr lvl="1"/>
            <a:r>
              <a:rPr lang="en-GB" dirty="0"/>
              <a:t>What would you like to do more of</a:t>
            </a:r>
          </a:p>
          <a:p>
            <a:pPr lvl="1"/>
            <a:r>
              <a:rPr lang="en-GB" dirty="0"/>
              <a:t>What are you most proud of</a:t>
            </a:r>
          </a:p>
          <a:p>
            <a:pPr lvl="1"/>
            <a:r>
              <a:rPr lang="en-GB" dirty="0"/>
              <a:t>What would make it better?</a:t>
            </a:r>
          </a:p>
        </p:txBody>
      </p:sp>
    </p:spTree>
    <p:extLst>
      <p:ext uri="{BB962C8B-B14F-4D97-AF65-F5344CB8AC3E}">
        <p14:creationId xmlns:p14="http://schemas.microsoft.com/office/powerpoint/2010/main" val="25793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18" y="857251"/>
            <a:ext cx="7347640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342" y="1524634"/>
            <a:ext cx="1973459" cy="38318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sz="1350" u="sng" dirty="0">
                <a:solidFill>
                  <a:srgbClr val="141313"/>
                </a:solidFill>
              </a:rPr>
              <a:t>Practice data:</a:t>
            </a:r>
          </a:p>
          <a:p>
            <a:pPr defTabSz="457200"/>
            <a:r>
              <a:rPr lang="en-GB" sz="1350" u="sng" dirty="0">
                <a:solidFill>
                  <a:srgbClr val="141313"/>
                </a:solidFill>
              </a:rPr>
              <a:t>Quantitative responses</a:t>
            </a: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r>
              <a:rPr lang="en-GB" sz="1350" dirty="0">
                <a:solidFill>
                  <a:srgbClr val="141313"/>
                </a:solidFill>
              </a:rPr>
              <a:t>Red is Important.  Green is unimportant.</a:t>
            </a: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r>
              <a:rPr lang="en-GB" sz="1350" dirty="0">
                <a:solidFill>
                  <a:srgbClr val="141313"/>
                </a:solidFill>
              </a:rPr>
              <a:t>Some questions consistently red or green.</a:t>
            </a: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r>
              <a:rPr lang="en-GB" sz="1350" dirty="0">
                <a:solidFill>
                  <a:srgbClr val="141313"/>
                </a:solidFill>
              </a:rPr>
              <a:t>Some questions: polarised views.</a:t>
            </a: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  <a:p>
            <a:pPr defTabSz="457200"/>
            <a:endParaRPr lang="en-GB" sz="1350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7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81104" y="909454"/>
            <a:ext cx="6712927" cy="4957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156" y="2341342"/>
            <a:ext cx="1467446" cy="237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GB" sz="1350" b="1" dirty="0">
                <a:solidFill>
                  <a:srgbClr val="141313"/>
                </a:solidFill>
              </a:rPr>
              <a:t>Patient data: Quantitative </a:t>
            </a:r>
          </a:p>
          <a:p>
            <a:pPr defTabSz="457200"/>
            <a:r>
              <a:rPr lang="en-GB" sz="1350" b="1" dirty="0">
                <a:solidFill>
                  <a:srgbClr val="141313"/>
                </a:solidFill>
              </a:rPr>
              <a:t>Responses</a:t>
            </a: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  <a:p>
            <a:pPr defTabSz="457200"/>
            <a:endParaRPr lang="en-GB" sz="1350" b="1" dirty="0">
              <a:solidFill>
                <a:srgbClr val="1413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329893"/>
              </p:ext>
            </p:extLst>
          </p:nvPr>
        </p:nvGraphicFramePr>
        <p:xfrm>
          <a:off x="1247775" y="2308167"/>
          <a:ext cx="3625255" cy="294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75" y="2508926"/>
            <a:ext cx="4057996" cy="25721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8453" y="551705"/>
            <a:ext cx="6591301" cy="68541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Appetite for practices to collaborate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6956" y="1683545"/>
            <a:ext cx="4190702" cy="617934"/>
          </a:xfrm>
        </p:spPr>
        <p:txBody>
          <a:bodyPr/>
          <a:lstStyle/>
          <a:p>
            <a:r>
              <a:rPr lang="en-GB" dirty="0"/>
              <a:t>Patients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14914" y="1683545"/>
            <a:ext cx="4211340" cy="617934"/>
          </a:xfrm>
        </p:spPr>
        <p:txBody>
          <a:bodyPr/>
          <a:lstStyle/>
          <a:p>
            <a:r>
              <a:rPr lang="en-GB" dirty="0"/>
              <a:t>Practices</a:t>
            </a:r>
          </a:p>
        </p:txBody>
      </p:sp>
    </p:spTree>
    <p:extLst>
      <p:ext uri="{BB962C8B-B14F-4D97-AF65-F5344CB8AC3E}">
        <p14:creationId xmlns:p14="http://schemas.microsoft.com/office/powerpoint/2010/main" val="3070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500030"/>
              </p:ext>
            </p:extLst>
          </p:nvPr>
        </p:nvGraphicFramePr>
        <p:xfrm>
          <a:off x="1126330" y="1481312"/>
          <a:ext cx="8536782" cy="422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838453" y="551705"/>
            <a:ext cx="6591301" cy="685413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7030A0"/>
                </a:solidFill>
              </a:rPr>
              <a:t>Appetite for extended day/ week</a:t>
            </a:r>
          </a:p>
        </p:txBody>
      </p:sp>
    </p:spTree>
    <p:extLst>
      <p:ext uri="{BB962C8B-B14F-4D97-AF65-F5344CB8AC3E}">
        <p14:creationId xmlns:p14="http://schemas.microsoft.com/office/powerpoint/2010/main" val="2453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3290" y="531903"/>
            <a:ext cx="6053138" cy="685413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practices most value about current arrangements</a:t>
            </a:r>
            <a:endParaRPr lang="en-GB" sz="2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12886288"/>
              </p:ext>
            </p:extLst>
          </p:nvPr>
        </p:nvGraphicFramePr>
        <p:xfrm>
          <a:off x="1651000" y="1397000"/>
          <a:ext cx="660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53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6577" y="439026"/>
            <a:ext cx="6391277" cy="685413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Practices are most proud of</a:t>
            </a:r>
            <a:endParaRPr lang="en-GB" sz="2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41968888"/>
              </p:ext>
            </p:extLst>
          </p:nvPr>
        </p:nvGraphicFramePr>
        <p:xfrm>
          <a:off x="1651000" y="1397000"/>
          <a:ext cx="6604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1281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501006"/>
              </p:ext>
            </p:extLst>
          </p:nvPr>
        </p:nvGraphicFramePr>
        <p:xfrm>
          <a:off x="2128838" y="1503484"/>
          <a:ext cx="6900862" cy="415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76577" y="439026"/>
            <a:ext cx="6391277" cy="685413"/>
          </a:xfrm>
        </p:spPr>
        <p:txBody>
          <a:bodyPr/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What Practice staff would like</a:t>
            </a:r>
            <a:b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to do more of</a:t>
            </a:r>
            <a:endParaRPr lang="en-GB" sz="28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3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9049" y="433709"/>
            <a:ext cx="8141654" cy="913884"/>
          </a:xfrm>
        </p:spPr>
        <p:txBody>
          <a:bodyPr/>
          <a:lstStyle/>
          <a:p>
            <a:pPr algn="r"/>
            <a:r>
              <a:rPr lang="en-GB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We asked staff about improvements</a:t>
            </a:r>
            <a:br>
              <a:rPr lang="en-GB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for them and for their patients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3209560"/>
              </p:ext>
            </p:extLst>
          </p:nvPr>
        </p:nvGraphicFramePr>
        <p:xfrm>
          <a:off x="1269049" y="1194585"/>
          <a:ext cx="8570277" cy="4705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65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81" y="609600"/>
            <a:ext cx="8915400" cy="1143000"/>
          </a:xfrm>
        </p:spPr>
        <p:txBody>
          <a:bodyPr/>
          <a:lstStyle/>
          <a:p>
            <a:r>
              <a:rPr lang="en-GB" dirty="0" smtClean="0"/>
              <a:t>GP Forward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</a:p>
          <a:p>
            <a:r>
              <a:rPr lang="en-GB" dirty="0" smtClean="0"/>
              <a:t>Workforce</a:t>
            </a:r>
          </a:p>
          <a:p>
            <a:r>
              <a:rPr lang="en-GB" dirty="0" smtClean="0"/>
              <a:t>Workload</a:t>
            </a:r>
          </a:p>
          <a:p>
            <a:r>
              <a:rPr lang="en-GB" dirty="0" smtClean="0"/>
              <a:t>Infrastructure</a:t>
            </a:r>
          </a:p>
          <a:p>
            <a:r>
              <a:rPr lang="en-GB" dirty="0" smtClean="0"/>
              <a:t>Care Redesign</a:t>
            </a:r>
          </a:p>
          <a:p>
            <a:r>
              <a:rPr lang="en-GB" dirty="0" smtClean="0"/>
              <a:t>Local Response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46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7856" y="443980"/>
            <a:ext cx="5680473" cy="685413"/>
          </a:xfrm>
        </p:spPr>
        <p:txBody>
          <a:bodyPr/>
          <a:lstStyle/>
          <a:p>
            <a:r>
              <a:rPr lang="en-GB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Emerging themes for the vision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814126"/>
              </p:ext>
            </p:extLst>
          </p:nvPr>
        </p:nvGraphicFramePr>
        <p:xfrm>
          <a:off x="1885952" y="1213931"/>
          <a:ext cx="7343776" cy="40284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710711">
                  <a:extLst>
                    <a:ext uri="{9D8B030D-6E8A-4147-A177-3AD203B41FA5}">
                      <a16:colId xmlns:a16="http://schemas.microsoft.com/office/drawing/2014/main" xmlns="" val="2146872381"/>
                    </a:ext>
                  </a:extLst>
                </a:gridCol>
                <a:gridCol w="5633065">
                  <a:extLst>
                    <a:ext uri="{9D8B030D-6E8A-4147-A177-3AD203B41FA5}">
                      <a16:colId xmlns:a16="http://schemas.microsoft.com/office/drawing/2014/main" xmlns="" val="2943791897"/>
                    </a:ext>
                  </a:extLst>
                </a:gridCol>
              </a:tblGrid>
              <a:tr h="69154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Access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Getting appointments quickly, easily and with the right person, right setting, right length of time.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27048"/>
                  </a:ext>
                </a:extLst>
              </a:tr>
              <a:tr h="10391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Continuity/ co-ordination 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Balance seeing the same person, developing relationships, co-ordination of long-term care vs delivery of short =term/ immediate fixes. Balance small teams where everyone knows everyone vs the flexibility afforded by larger teams.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2181157"/>
                  </a:ext>
                </a:extLst>
              </a:tr>
              <a:tr h="767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Quality (clinical,</a:t>
                      </a:r>
                      <a:r>
                        <a:rPr lang="en-GB" sz="1600" b="1" baseline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business</a:t>
                      </a: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and environmental)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Clinical and organisational: Spread of innovation, being as good as the best, learning from each other, sharing expertise,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Plus: Buildings / car-parking/ IT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7771683"/>
                  </a:ext>
                </a:extLst>
              </a:tr>
              <a:tr h="7677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Proactive/ prevention/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Helping patients to help themselves, working with the wider team, appropriate use of services shaping demand and expectations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5028690"/>
                  </a:ext>
                </a:extLst>
              </a:tr>
              <a:tr h="7277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1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Administration and systems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9140" algn="l"/>
                        </a:tabLst>
                      </a:pPr>
                      <a:r>
                        <a:rPr lang="en-GB" sz="1600" b="0" dirty="0">
                          <a:solidFill>
                            <a:schemeClr val="accent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Automation, removing bureaucracy and no-value processes, do once and share, sharing expertise workforce parity issues</a:t>
                      </a:r>
                      <a:endParaRPr lang="en-GB" sz="1600" b="0" dirty="0">
                        <a:solidFill>
                          <a:schemeClr val="accent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794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6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Next steps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676403" y="2044621"/>
            <a:ext cx="7734300" cy="3655535"/>
          </a:xfrm>
        </p:spPr>
        <p:txBody>
          <a:bodyPr>
            <a:normAutofit/>
          </a:bodyPr>
          <a:lstStyle/>
          <a:p>
            <a:r>
              <a:rPr lang="en-US" dirty="0"/>
              <a:t>Testing of emergent themes (July- early Sept)</a:t>
            </a:r>
            <a:endParaRPr lang="en-GB" dirty="0"/>
          </a:p>
          <a:p>
            <a:r>
              <a:rPr lang="en-US" dirty="0"/>
              <a:t>Draft final report considered by primary care pod 15th sept</a:t>
            </a:r>
            <a:endParaRPr lang="en-GB" dirty="0"/>
          </a:p>
          <a:p>
            <a:r>
              <a:rPr lang="en-US" dirty="0"/>
              <a:t>Final report shared with primary care commissioning </a:t>
            </a:r>
            <a:r>
              <a:rPr lang="en-US" dirty="0" err="1"/>
              <a:t>ctte</a:t>
            </a:r>
            <a:r>
              <a:rPr lang="en-US" dirty="0"/>
              <a:t> 21st sept</a:t>
            </a:r>
            <a:endParaRPr lang="en-GB" dirty="0"/>
          </a:p>
          <a:p>
            <a:r>
              <a:rPr lang="en-US" dirty="0"/>
              <a:t>Final report shared with PLT member forum 28th sept</a:t>
            </a:r>
            <a:endParaRPr lang="en-GB" dirty="0"/>
          </a:p>
          <a:p>
            <a:r>
              <a:rPr lang="en-US" dirty="0"/>
              <a:t>Papers GB meeting published on 28th sept for 5th Oct meeting)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87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400" dirty="0"/>
              <a:t>NHS England </a:t>
            </a:r>
            <a:r>
              <a:rPr lang="en-GB" sz="2400" dirty="0" smtClean="0"/>
              <a:t>published </a:t>
            </a:r>
            <a:r>
              <a:rPr lang="en-GB" sz="2400" dirty="0"/>
              <a:t>a “General Practice Forward View” </a:t>
            </a:r>
            <a:r>
              <a:rPr lang="en-GB" sz="2400" dirty="0" smtClean="0"/>
              <a:t>in April 2016</a:t>
            </a:r>
          </a:p>
          <a:p>
            <a:r>
              <a:rPr lang="en-GB" sz="2400" dirty="0" smtClean="0"/>
              <a:t>The document </a:t>
            </a:r>
            <a:r>
              <a:rPr lang="en-GB" sz="2400" dirty="0"/>
              <a:t>plan </a:t>
            </a:r>
            <a:r>
              <a:rPr lang="en-GB" sz="2400" dirty="0" smtClean="0"/>
              <a:t>contains </a:t>
            </a:r>
            <a:r>
              <a:rPr lang="en-GB" sz="2400" dirty="0"/>
              <a:t>specific, practical and funded steps to strengthen workforce, drive efficiencies in workload, modernise infrastructure and technology, and redesign the way modern primary care is offered to patients.</a:t>
            </a:r>
            <a:endParaRPr lang="en-GB" sz="2400" dirty="0" smtClean="0"/>
          </a:p>
          <a:p>
            <a:r>
              <a:rPr lang="en-GB" sz="2400" dirty="0" smtClean="0"/>
              <a:t>It earmarks </a:t>
            </a:r>
            <a:r>
              <a:rPr lang="en-GB" sz="2400" dirty="0"/>
              <a:t>an extra £2.4 billion a year for general practice services by </a:t>
            </a:r>
            <a:r>
              <a:rPr lang="en-GB" sz="2400" dirty="0" smtClean="0"/>
              <a:t>2020/21</a:t>
            </a:r>
          </a:p>
          <a:p>
            <a:r>
              <a:rPr lang="en-GB" sz="2400" dirty="0" smtClean="0"/>
              <a:t>Meaning </a:t>
            </a:r>
            <a:r>
              <a:rPr lang="en-GB" sz="2400" dirty="0"/>
              <a:t>spending will rise from £9.6 billion in 2016/17 to over £12 billion by 2021 - a 14% real terms </a:t>
            </a:r>
            <a:r>
              <a:rPr lang="en-GB" sz="2400" dirty="0" smtClean="0"/>
              <a:t>increase</a:t>
            </a:r>
          </a:p>
          <a:p>
            <a:r>
              <a:rPr lang="en-GB" sz="2400" dirty="0" smtClean="0"/>
              <a:t>This </a:t>
            </a:r>
            <a:r>
              <a:rPr lang="en-GB" sz="2400" dirty="0"/>
              <a:t>investment will be supplemented by a £500 million national 'turnaround' package to support GP </a:t>
            </a:r>
            <a:r>
              <a:rPr lang="en-GB" sz="2400" dirty="0" smtClean="0"/>
              <a:t>practices, and </a:t>
            </a:r>
            <a:r>
              <a:rPr lang="en-GB" sz="2400" dirty="0"/>
              <a:t>additional funds from local clinical commissioning </a:t>
            </a:r>
            <a:r>
              <a:rPr lang="en-GB" sz="2400" dirty="0" smtClean="0"/>
              <a:t>group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5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Workforce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</a:t>
            </a:r>
            <a:r>
              <a:rPr lang="en-GB" dirty="0" smtClean="0"/>
              <a:t>ction </a:t>
            </a:r>
            <a:r>
              <a:rPr lang="en-GB" dirty="0"/>
              <a:t>to double the growth rate in GPs, through new incentives for training, recruitment, retention and return to </a:t>
            </a:r>
            <a:r>
              <a:rPr lang="en-GB" dirty="0" smtClean="0"/>
              <a:t>practice. The </a:t>
            </a:r>
            <a:r>
              <a:rPr lang="en-GB" dirty="0"/>
              <a:t>aim is to add </a:t>
            </a:r>
            <a:r>
              <a:rPr lang="en-GB" dirty="0" smtClean="0"/>
              <a:t>5,000 additional GPs in the </a:t>
            </a:r>
            <a:r>
              <a:rPr lang="en-GB" dirty="0"/>
              <a:t>next five </a:t>
            </a:r>
            <a:r>
              <a:rPr lang="en-GB" dirty="0" smtClean="0"/>
              <a:t>years</a:t>
            </a:r>
          </a:p>
          <a:p>
            <a:r>
              <a:rPr lang="en-GB" dirty="0" smtClean="0"/>
              <a:t>There </a:t>
            </a:r>
            <a:r>
              <a:rPr lang="en-GB" dirty="0"/>
              <a:t>will be 3000 new fully funded practice-based mental health </a:t>
            </a:r>
            <a:r>
              <a:rPr lang="en-GB" dirty="0" smtClean="0"/>
              <a:t>therapists</a:t>
            </a:r>
          </a:p>
          <a:p>
            <a:r>
              <a:rPr lang="en-GB" dirty="0" smtClean="0"/>
              <a:t>An </a:t>
            </a:r>
            <a:r>
              <a:rPr lang="en-GB" dirty="0"/>
              <a:t>extra 1,500 co- funded practice clinical </a:t>
            </a:r>
            <a:r>
              <a:rPr lang="en-GB" dirty="0" smtClean="0"/>
              <a:t>pharmacists</a:t>
            </a:r>
          </a:p>
          <a:p>
            <a:r>
              <a:rPr lang="en-GB" dirty="0"/>
              <a:t>N</a:t>
            </a:r>
            <a:r>
              <a:rPr lang="en-GB" dirty="0" smtClean="0"/>
              <a:t>ationally </a:t>
            </a:r>
            <a:r>
              <a:rPr lang="en-GB" dirty="0"/>
              <a:t>funded support for practice nurses, physician assistants, practice managers and receptionists.</a:t>
            </a:r>
          </a:p>
        </p:txBody>
      </p:sp>
    </p:spTree>
    <p:extLst>
      <p:ext uri="{BB962C8B-B14F-4D97-AF65-F5344CB8AC3E}">
        <p14:creationId xmlns:p14="http://schemas.microsoft.com/office/powerpoint/2010/main" val="19491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plan sets out a new practice resilience programme to support struggling </a:t>
            </a:r>
            <a:r>
              <a:rPr lang="en-GB" dirty="0" smtClean="0"/>
              <a:t>practices</a:t>
            </a:r>
          </a:p>
          <a:p>
            <a:r>
              <a:rPr lang="en-GB" dirty="0"/>
              <a:t>C</a:t>
            </a:r>
            <a:r>
              <a:rPr lang="en-GB" dirty="0" smtClean="0"/>
              <a:t>hanges </a:t>
            </a:r>
            <a:r>
              <a:rPr lang="en-GB" dirty="0"/>
              <a:t>to streamline the Care Quality Commission inspection </a:t>
            </a:r>
            <a:r>
              <a:rPr lang="en-GB" dirty="0" smtClean="0"/>
              <a:t>regime</a:t>
            </a:r>
          </a:p>
          <a:p>
            <a:r>
              <a:rPr lang="en-GB" dirty="0"/>
              <a:t>S</a:t>
            </a:r>
            <a:r>
              <a:rPr lang="en-GB" dirty="0" smtClean="0"/>
              <a:t>upport </a:t>
            </a:r>
            <a:r>
              <a:rPr lang="en-GB" dirty="0"/>
              <a:t>for GPs suffering from burnout and </a:t>
            </a:r>
            <a:r>
              <a:rPr lang="en-GB" dirty="0" smtClean="0"/>
              <a:t>stress</a:t>
            </a:r>
          </a:p>
          <a:p>
            <a:r>
              <a:rPr lang="en-GB" dirty="0"/>
              <a:t>C</a:t>
            </a:r>
            <a:r>
              <a:rPr lang="en-GB" dirty="0" smtClean="0"/>
              <a:t>uts </a:t>
            </a:r>
            <a:r>
              <a:rPr lang="en-GB" dirty="0"/>
              <a:t>in red-tape, legal limits on administrative burdens at the hospital/GP </a:t>
            </a:r>
            <a:r>
              <a:rPr lang="en-GB" dirty="0" smtClean="0"/>
              <a:t>interface</a:t>
            </a:r>
          </a:p>
          <a:p>
            <a:r>
              <a:rPr lang="en-GB" dirty="0"/>
              <a:t>A</a:t>
            </a:r>
            <a:r>
              <a:rPr lang="en-GB" dirty="0" smtClean="0"/>
              <a:t>ction </a:t>
            </a:r>
            <a:r>
              <a:rPr lang="en-GB" dirty="0"/>
              <a:t>to cut inappropriate demand on general practice.</a:t>
            </a:r>
          </a:p>
        </p:txBody>
      </p:sp>
    </p:spTree>
    <p:extLst>
      <p:ext uri="{BB962C8B-B14F-4D97-AF65-F5344CB8AC3E}">
        <p14:creationId xmlns:p14="http://schemas.microsoft.com/office/powerpoint/2010/main" val="3177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Upgrades </a:t>
            </a:r>
            <a:r>
              <a:rPr lang="en-GB" dirty="0"/>
              <a:t>to practice </a:t>
            </a:r>
            <a:r>
              <a:rPr lang="en-GB" dirty="0" smtClean="0"/>
              <a:t>premises</a:t>
            </a:r>
          </a:p>
          <a:p>
            <a:r>
              <a:rPr lang="en-GB" dirty="0"/>
              <a:t>D</a:t>
            </a:r>
            <a:r>
              <a:rPr lang="en-GB" dirty="0" smtClean="0"/>
              <a:t>irect </a:t>
            </a:r>
            <a:r>
              <a:rPr lang="en-GB" dirty="0"/>
              <a:t>practice investment </a:t>
            </a:r>
            <a:r>
              <a:rPr lang="en-GB" dirty="0" smtClean="0"/>
              <a:t>in technology </a:t>
            </a:r>
            <a:r>
              <a:rPr lang="en-GB" dirty="0"/>
              <a:t>to support better online tools and appointments, consultation and workload management </a:t>
            </a:r>
            <a:r>
              <a:rPr lang="en-GB" dirty="0" smtClean="0"/>
              <a:t>systems</a:t>
            </a:r>
          </a:p>
          <a:p>
            <a:r>
              <a:rPr lang="en-GB" dirty="0"/>
              <a:t>B</a:t>
            </a:r>
            <a:r>
              <a:rPr lang="en-GB" dirty="0" smtClean="0"/>
              <a:t>etter </a:t>
            </a:r>
            <a:r>
              <a:rPr lang="en-GB" dirty="0"/>
              <a:t>record sharing to support team work across </a:t>
            </a:r>
            <a:r>
              <a:rPr lang="en-GB" dirty="0" smtClean="0"/>
              <a:t>practices</a:t>
            </a:r>
          </a:p>
          <a:p>
            <a:r>
              <a:rPr lang="en-GB" dirty="0" smtClean="0"/>
              <a:t>New </a:t>
            </a:r>
            <a:r>
              <a:rPr lang="en-GB" dirty="0"/>
              <a:t>rules will allow up to 100% reimbursement of premises </a:t>
            </a:r>
            <a:r>
              <a:rPr lang="en-GB" dirty="0" smtClean="0"/>
              <a:t>developments </a:t>
            </a:r>
            <a:r>
              <a:rPr lang="en-GB" dirty="0"/>
              <a:t>(present cap is 66%).</a:t>
            </a:r>
          </a:p>
        </p:txBody>
      </p:sp>
    </p:spTree>
    <p:extLst>
      <p:ext uri="{BB962C8B-B14F-4D97-AF65-F5344CB8AC3E}">
        <p14:creationId xmlns:p14="http://schemas.microsoft.com/office/powerpoint/2010/main" val="16839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Care Redesign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document signals </a:t>
            </a:r>
            <a:r>
              <a:rPr lang="en-GB" dirty="0"/>
              <a:t>practical support for individual practices and for federations and </a:t>
            </a:r>
            <a:r>
              <a:rPr lang="en-GB" dirty="0" smtClean="0"/>
              <a:t>super-partnerships</a:t>
            </a:r>
          </a:p>
          <a:p>
            <a:r>
              <a:rPr lang="en-GB" dirty="0" smtClean="0"/>
              <a:t>There </a:t>
            </a:r>
            <a:r>
              <a:rPr lang="en-GB" dirty="0"/>
              <a:t>will be direct funding for improved in hours and out of hours access, including clinical hubs and reformed urgent </a:t>
            </a:r>
            <a:r>
              <a:rPr lang="en-GB" dirty="0" smtClean="0"/>
              <a:t>care</a:t>
            </a:r>
          </a:p>
          <a:p>
            <a:r>
              <a:rPr lang="en-GB" dirty="0" smtClean="0"/>
              <a:t>A new </a:t>
            </a:r>
            <a:r>
              <a:rPr lang="en-GB" dirty="0"/>
              <a:t>voluntary GP contract supporting integrated primary and community health </a:t>
            </a:r>
            <a:r>
              <a:rPr lang="en-GB" dirty="0" smtClean="0"/>
              <a:t>services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Local Response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Development of a Primary Care Vision and Transformation Plan</a:t>
            </a:r>
          </a:p>
          <a:p>
            <a:pPr lvl="1"/>
            <a:r>
              <a:rPr lang="en-GB" dirty="0" smtClean="0"/>
              <a:t>Engagement recently taken place</a:t>
            </a:r>
          </a:p>
          <a:p>
            <a:pPr lvl="1"/>
            <a:r>
              <a:rPr lang="en-GB" dirty="0" smtClean="0"/>
              <a:t>Interviews, Surveys </a:t>
            </a:r>
          </a:p>
          <a:p>
            <a:pPr lvl="1"/>
            <a:r>
              <a:rPr lang="en-GB" dirty="0" smtClean="0"/>
              <a:t>GPs, nurses, practice staff and patients</a:t>
            </a:r>
          </a:p>
          <a:p>
            <a:pPr lvl="1"/>
            <a:r>
              <a:rPr lang="en-GB" dirty="0" smtClean="0"/>
              <a:t>Overview in next few slides</a:t>
            </a:r>
          </a:p>
          <a:p>
            <a:r>
              <a:rPr lang="en-GB" dirty="0" smtClean="0"/>
              <a:t>Specifics </a:t>
            </a:r>
          </a:p>
          <a:p>
            <a:pPr lvl="1"/>
            <a:r>
              <a:rPr lang="en-GB" dirty="0" smtClean="0"/>
              <a:t>Premises – 4 proposals made to the Estate and Technology Fund</a:t>
            </a:r>
          </a:p>
          <a:p>
            <a:pPr lvl="1"/>
            <a:r>
              <a:rPr lang="en-GB" dirty="0" smtClean="0"/>
              <a:t>Information Technology – 1 borough wide proposal also submitted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7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37089542"/>
              </p:ext>
            </p:extLst>
          </p:nvPr>
        </p:nvGraphicFramePr>
        <p:xfrm>
          <a:off x="819152" y="949572"/>
          <a:ext cx="8496300" cy="471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4932" y="631648"/>
            <a:ext cx="3958255" cy="317925"/>
          </a:xfrm>
        </p:spPr>
        <p:txBody>
          <a:bodyPr>
            <a:normAutofit fontScale="90000"/>
          </a:bodyPr>
          <a:lstStyle/>
          <a:p>
            <a:r>
              <a:rPr lang="en-GB" sz="3000" b="1" dirty="0">
                <a:solidFill>
                  <a:srgbClr val="7030A0"/>
                </a:solidFill>
              </a:rPr>
              <a:t>Project timeline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99311" y="4475753"/>
            <a:ext cx="5826291" cy="270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800309" y="4673764"/>
            <a:ext cx="674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350" dirty="0">
                <a:solidFill>
                  <a:srgbClr val="141313"/>
                </a:solidFill>
              </a:rPr>
              <a:t>Sept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657" y="4673764"/>
            <a:ext cx="674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350" dirty="0">
                <a:solidFill>
                  <a:srgbClr val="141313"/>
                </a:solidFill>
              </a:rPr>
              <a:t>Aug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5621" y="4673766"/>
            <a:ext cx="674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350" dirty="0">
                <a:solidFill>
                  <a:srgbClr val="141313"/>
                </a:solidFill>
              </a:rPr>
              <a:t>June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82966" y="4673764"/>
            <a:ext cx="6745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350" dirty="0">
                <a:solidFill>
                  <a:srgbClr val="141313"/>
                </a:solidFill>
              </a:rPr>
              <a:t>July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3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 timeline"/>
  <p:tag name="PXID" val="4"/>
  <p:tag name="SID" val="305"/>
</p:tagLst>
</file>

<file path=ppt/theme/theme1.xml><?xml version="1.0" encoding="utf-8"?>
<a:theme xmlns:a="http://schemas.openxmlformats.org/drawingml/2006/main" name="thiNKnow theme pp">
  <a:themeElements>
    <a:clrScheme name="thiNKnow Palette">
      <a:dk1>
        <a:srgbClr val="141313"/>
      </a:dk1>
      <a:lt1>
        <a:srgbClr val="FFFFFE"/>
      </a:lt1>
      <a:dk2>
        <a:srgbClr val="310938"/>
      </a:dk2>
      <a:lt2>
        <a:srgbClr val="777877"/>
      </a:lt2>
      <a:accent1>
        <a:srgbClr val="310938"/>
      </a:accent1>
      <a:accent2>
        <a:srgbClr val="777877"/>
      </a:accent2>
      <a:accent3>
        <a:srgbClr val="272727"/>
      </a:accent3>
      <a:accent4>
        <a:srgbClr val="005D3A"/>
      </a:accent4>
      <a:accent5>
        <a:srgbClr val="ECB81B"/>
      </a:accent5>
      <a:accent6>
        <a:srgbClr val="6390B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olihull CCG PowerPoiny Template Jan 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47</TotalTime>
  <Words>862</Words>
  <Application>Microsoft Office PowerPoint</Application>
  <PresentationFormat>A4 Paper (210x297 mm)</PresentationFormat>
  <Paragraphs>135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thiNKnow theme pp</vt:lpstr>
      <vt:lpstr>Solihull CCG PowerPoiny Template Jan 14</vt:lpstr>
      <vt:lpstr>GP Forward View</vt:lpstr>
      <vt:lpstr>GP Forward View</vt:lpstr>
      <vt:lpstr>Overview</vt:lpstr>
      <vt:lpstr>Workforce</vt:lpstr>
      <vt:lpstr>Workload</vt:lpstr>
      <vt:lpstr>Infrastructure</vt:lpstr>
      <vt:lpstr>Care Redesign</vt:lpstr>
      <vt:lpstr>Local Response</vt:lpstr>
      <vt:lpstr>Project timeline</vt:lpstr>
      <vt:lpstr>Responses and coverage </vt:lpstr>
      <vt:lpstr>Analysis</vt:lpstr>
      <vt:lpstr>PowerPoint Presentation</vt:lpstr>
      <vt:lpstr>PowerPoint Presentation</vt:lpstr>
      <vt:lpstr>Appetite for practices to collaborate</vt:lpstr>
      <vt:lpstr>Appetite for extended day/ week</vt:lpstr>
      <vt:lpstr>What practices most value about current arrangements</vt:lpstr>
      <vt:lpstr>What Practices are most proud of</vt:lpstr>
      <vt:lpstr>What Practice staff would like  to do more of</vt:lpstr>
      <vt:lpstr>We asked staff about improvements  for them and for their patients </vt:lpstr>
      <vt:lpstr>Emerging themes for the vision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Middleton (Solihull CCG)</dc:creator>
  <cp:lastModifiedBy>Lunat Sumayyah (0DE) Arden &amp; GEM CSU</cp:lastModifiedBy>
  <cp:revision>36</cp:revision>
  <dcterms:created xsi:type="dcterms:W3CDTF">2016-07-25T20:10:15Z</dcterms:created>
  <dcterms:modified xsi:type="dcterms:W3CDTF">2016-08-17T08:15:37Z</dcterms:modified>
</cp:coreProperties>
</file>