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6.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62" r:id="rId3"/>
    <p:sldId id="257" r:id="rId4"/>
    <p:sldId id="260" r:id="rId5"/>
    <p:sldId id="258" r:id="rId6"/>
    <p:sldId id="259" r:id="rId7"/>
    <p:sldId id="261" r:id="rId8"/>
    <p:sldId id="265" r:id="rId9"/>
    <p:sldId id="263" r:id="rId10"/>
    <p:sldId id="264"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18" autoAdjust="0"/>
    <p:restoredTop sz="94680" autoAdjust="0"/>
  </p:normalViewPr>
  <p:slideViewPr>
    <p:cSldViewPr>
      <p:cViewPr varScale="1">
        <p:scale>
          <a:sx n="83" d="100"/>
          <a:sy n="83" d="100"/>
        </p:scale>
        <p:origin x="-1416"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Keith\Documents\Personal\Network%20PPG\Network%20PPG%20Attendance.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85316418780986"/>
          <c:y val="0.11009440708301124"/>
          <c:w val="0.50685027218819867"/>
          <c:h val="0.40108915351897861"/>
        </c:manualLayout>
      </c:layout>
      <c:barChart>
        <c:barDir val="col"/>
        <c:grouping val="clustered"/>
        <c:varyColors val="0"/>
        <c:ser>
          <c:idx val="0"/>
          <c:order val="0"/>
          <c:tx>
            <c:strRef>
              <c:f>'2015'!$C$204</c:f>
              <c:strCache>
                <c:ptCount val="1"/>
                <c:pt idx="0">
                  <c:v>Represented</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'2015'!$D$2:$I$2</c:f>
              <c:numCache>
                <c:formatCode>d\-mmm</c:formatCode>
                <c:ptCount val="6"/>
                <c:pt idx="0">
                  <c:v>42398</c:v>
                </c:pt>
                <c:pt idx="1">
                  <c:v>42455</c:v>
                </c:pt>
                <c:pt idx="2">
                  <c:v>42518</c:v>
                </c:pt>
                <c:pt idx="3">
                  <c:v>42581</c:v>
                </c:pt>
                <c:pt idx="4">
                  <c:v>42637</c:v>
                </c:pt>
                <c:pt idx="5">
                  <c:v>42700</c:v>
                </c:pt>
              </c:numCache>
            </c:numRef>
          </c:cat>
          <c:val>
            <c:numRef>
              <c:f>'2015'!$D$204:$I$204</c:f>
              <c:numCache>
                <c:formatCode>General</c:formatCode>
                <c:ptCount val="6"/>
                <c:pt idx="0">
                  <c:v>14</c:v>
                </c:pt>
                <c:pt idx="1">
                  <c:v>11</c:v>
                </c:pt>
                <c:pt idx="2">
                  <c:v>14</c:v>
                </c:pt>
                <c:pt idx="3">
                  <c:v>13</c:v>
                </c:pt>
                <c:pt idx="4">
                  <c:v>15</c:v>
                </c:pt>
                <c:pt idx="5">
                  <c:v>17</c:v>
                </c:pt>
              </c:numCache>
            </c:numRef>
          </c:val>
          <c:extLst xmlns:c16r2="http://schemas.microsoft.com/office/drawing/2015/06/chart">
            <c:ext xmlns:c16="http://schemas.microsoft.com/office/drawing/2014/chart" uri="{C3380CC4-5D6E-409C-BE32-E72D297353CC}">
              <c16:uniqueId val="{00000000-FAA1-4CCB-AF24-84C06BAC6DEC}"/>
            </c:ext>
          </c:extLst>
        </c:ser>
        <c:dLbls>
          <c:showLegendKey val="0"/>
          <c:showVal val="0"/>
          <c:showCatName val="0"/>
          <c:showSerName val="0"/>
          <c:showPercent val="0"/>
          <c:showBubbleSize val="0"/>
        </c:dLbls>
        <c:gapWidth val="150"/>
        <c:axId val="66764160"/>
        <c:axId val="66802816"/>
      </c:barChart>
      <c:lineChart>
        <c:grouping val="standard"/>
        <c:varyColors val="0"/>
        <c:ser>
          <c:idx val="1"/>
          <c:order val="1"/>
          <c:tx>
            <c:strRef>
              <c:f>'2015'!$C$205</c:f>
              <c:strCache>
                <c:ptCount val="1"/>
                <c:pt idx="0">
                  <c:v>Total</c:v>
                </c:pt>
              </c:strCache>
            </c:strRef>
          </c:tx>
          <c:marker>
            <c:symbol val="none"/>
          </c:marker>
          <c:val>
            <c:numRef>
              <c:f>'2015'!$D$205:$I$205</c:f>
              <c:numCache>
                <c:formatCode>General</c:formatCode>
                <c:ptCount val="6"/>
                <c:pt idx="0">
                  <c:v>28</c:v>
                </c:pt>
                <c:pt idx="1">
                  <c:v>28</c:v>
                </c:pt>
                <c:pt idx="2">
                  <c:v>29</c:v>
                </c:pt>
                <c:pt idx="3">
                  <c:v>29</c:v>
                </c:pt>
                <c:pt idx="4">
                  <c:v>29</c:v>
                </c:pt>
                <c:pt idx="5">
                  <c:v>29</c:v>
                </c:pt>
              </c:numCache>
            </c:numRef>
          </c:val>
          <c:smooth val="0"/>
          <c:extLst xmlns:c16r2="http://schemas.microsoft.com/office/drawing/2015/06/chart">
            <c:ext xmlns:c16="http://schemas.microsoft.com/office/drawing/2014/chart" uri="{C3380CC4-5D6E-409C-BE32-E72D297353CC}">
              <c16:uniqueId val="{00000001-FAA1-4CCB-AF24-84C06BAC6DEC}"/>
            </c:ext>
          </c:extLst>
        </c:ser>
        <c:dLbls>
          <c:showLegendKey val="0"/>
          <c:showVal val="0"/>
          <c:showCatName val="0"/>
          <c:showSerName val="0"/>
          <c:showPercent val="0"/>
          <c:showBubbleSize val="0"/>
        </c:dLbls>
        <c:marker val="1"/>
        <c:smooth val="0"/>
        <c:axId val="66764160"/>
        <c:axId val="66802816"/>
      </c:lineChart>
      <c:dateAx>
        <c:axId val="66764160"/>
        <c:scaling>
          <c:orientation val="minMax"/>
          <c:max val="42675"/>
          <c:min val="42370"/>
        </c:scaling>
        <c:delete val="1"/>
        <c:axPos val="b"/>
        <c:numFmt formatCode="dd/mm" sourceLinked="0"/>
        <c:majorTickMark val="out"/>
        <c:minorTickMark val="none"/>
        <c:tickLblPos val="nextTo"/>
        <c:crossAx val="66802816"/>
        <c:crosses val="autoZero"/>
        <c:auto val="0"/>
        <c:lblOffset val="100"/>
        <c:baseTimeUnit val="months"/>
        <c:majorUnit val="1"/>
        <c:majorTimeUnit val="months"/>
        <c:minorUnit val="1"/>
        <c:minorTimeUnit val="months"/>
      </c:dateAx>
      <c:valAx>
        <c:axId val="66802816"/>
        <c:scaling>
          <c:orientation val="minMax"/>
        </c:scaling>
        <c:delete val="0"/>
        <c:axPos val="l"/>
        <c:majorGridlines>
          <c:spPr>
            <a:ln w="15875"/>
          </c:spPr>
        </c:majorGridlines>
        <c:numFmt formatCode="General" sourceLinked="1"/>
        <c:majorTickMark val="out"/>
        <c:minorTickMark val="none"/>
        <c:tickLblPos val="nextTo"/>
        <c:spPr>
          <a:ln w="12700"/>
        </c:spPr>
        <c:crossAx val="66764160"/>
        <c:crosses val="autoZero"/>
        <c:crossBetween val="between"/>
      </c:valAx>
    </c:plotArea>
    <c:legend>
      <c:legendPos val="r"/>
      <c:layout>
        <c:manualLayout>
          <c:xMode val="edge"/>
          <c:yMode val="edge"/>
          <c:x val="0.86444395839408961"/>
          <c:y val="0.36329717977439846"/>
          <c:w val="0.12629678234665112"/>
          <c:h val="0.10279914521082457"/>
        </c:manualLayout>
      </c:layout>
      <c:overlay val="0"/>
    </c:legend>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0"/>
            </a:pPr>
            <a:r>
              <a:rPr lang="en-US" b="0"/>
              <a:t>Total PPG delegates 2015</a:t>
            </a:r>
          </a:p>
        </c:rich>
      </c:tx>
      <c:layout>
        <c:manualLayout>
          <c:xMode val="edge"/>
          <c:yMode val="edge"/>
          <c:x val="0.33110003073021421"/>
          <c:y val="0"/>
        </c:manualLayout>
      </c:layout>
      <c:overlay val="0"/>
    </c:title>
    <c:autoTitleDeleted val="0"/>
    <c:plotArea>
      <c:layout>
        <c:manualLayout>
          <c:layoutTarget val="inner"/>
          <c:xMode val="edge"/>
          <c:yMode val="edge"/>
          <c:x val="4.9164321222818462E-2"/>
          <c:y val="0.12302373580105366"/>
          <c:w val="0.79212882172370991"/>
          <c:h val="0.80235909474392075"/>
        </c:manualLayout>
      </c:layout>
      <c:barChart>
        <c:barDir val="col"/>
        <c:grouping val="clustered"/>
        <c:varyColors val="0"/>
        <c:ser>
          <c:idx val="0"/>
          <c:order val="0"/>
          <c:tx>
            <c:strRef>
              <c:f>'2015'!$C$165</c:f>
              <c:strCache>
                <c:ptCount val="1"/>
                <c:pt idx="0">
                  <c:v>PPG delegates</c:v>
                </c:pt>
              </c:strCache>
            </c:strRef>
          </c:tx>
          <c:invertIfNegative val="0"/>
          <c:cat>
            <c:numRef>
              <c:f>'2015'!$D$2:$I$2</c:f>
              <c:numCache>
                <c:formatCode>d\-mmm</c:formatCode>
                <c:ptCount val="6"/>
                <c:pt idx="0">
                  <c:v>42398</c:v>
                </c:pt>
                <c:pt idx="1">
                  <c:v>42455</c:v>
                </c:pt>
                <c:pt idx="2">
                  <c:v>42518</c:v>
                </c:pt>
                <c:pt idx="3">
                  <c:v>42581</c:v>
                </c:pt>
                <c:pt idx="4">
                  <c:v>42637</c:v>
                </c:pt>
                <c:pt idx="5">
                  <c:v>42700</c:v>
                </c:pt>
              </c:numCache>
            </c:numRef>
          </c:cat>
          <c:val>
            <c:numRef>
              <c:f>'2015'!$D$165:$I$165</c:f>
              <c:numCache>
                <c:formatCode>General</c:formatCode>
                <c:ptCount val="6"/>
                <c:pt idx="0">
                  <c:v>26</c:v>
                </c:pt>
                <c:pt idx="1">
                  <c:v>19</c:v>
                </c:pt>
                <c:pt idx="2">
                  <c:v>25</c:v>
                </c:pt>
                <c:pt idx="3">
                  <c:v>24</c:v>
                </c:pt>
                <c:pt idx="4">
                  <c:v>24</c:v>
                </c:pt>
                <c:pt idx="5">
                  <c:v>31</c:v>
                </c:pt>
              </c:numCache>
            </c:numRef>
          </c:val>
          <c:extLst xmlns:c16r2="http://schemas.microsoft.com/office/drawing/2015/06/chart">
            <c:ext xmlns:c16="http://schemas.microsoft.com/office/drawing/2014/chart" uri="{C3380CC4-5D6E-409C-BE32-E72D297353CC}">
              <c16:uniqueId val="{00000000-F0A4-4793-A40A-E78CD5CA6094}"/>
            </c:ext>
          </c:extLst>
        </c:ser>
        <c:dLbls>
          <c:showLegendKey val="0"/>
          <c:showVal val="0"/>
          <c:showCatName val="0"/>
          <c:showSerName val="0"/>
          <c:showPercent val="0"/>
          <c:showBubbleSize val="0"/>
        </c:dLbls>
        <c:gapWidth val="150"/>
        <c:axId val="66839680"/>
        <c:axId val="66841216"/>
      </c:barChart>
      <c:dateAx>
        <c:axId val="66839680"/>
        <c:scaling>
          <c:orientation val="minMax"/>
        </c:scaling>
        <c:delete val="1"/>
        <c:axPos val="b"/>
        <c:numFmt formatCode="d\-mmm" sourceLinked="1"/>
        <c:majorTickMark val="out"/>
        <c:minorTickMark val="none"/>
        <c:tickLblPos val="nextTo"/>
        <c:crossAx val="66841216"/>
        <c:crosses val="autoZero"/>
        <c:auto val="1"/>
        <c:lblOffset val="100"/>
        <c:baseTimeUnit val="months"/>
      </c:dateAx>
      <c:valAx>
        <c:axId val="66841216"/>
        <c:scaling>
          <c:orientation val="minMax"/>
        </c:scaling>
        <c:delete val="0"/>
        <c:axPos val="l"/>
        <c:majorGridlines/>
        <c:numFmt formatCode="General" sourceLinked="1"/>
        <c:majorTickMark val="out"/>
        <c:minorTickMark val="none"/>
        <c:tickLblPos val="nextTo"/>
        <c:crossAx val="66839680"/>
        <c:crosses val="autoZero"/>
        <c:crossBetween val="between"/>
      </c:val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68285214348205"/>
          <c:y val="0.2088079615048119"/>
          <c:w val="0.68851246719160109"/>
          <c:h val="0.67521216097987746"/>
        </c:manualLayout>
      </c:layout>
      <c:barChart>
        <c:barDir val="col"/>
        <c:grouping val="clustered"/>
        <c:varyColors val="0"/>
        <c:ser>
          <c:idx val="0"/>
          <c:order val="0"/>
          <c:tx>
            <c:strRef>
              <c:f>'2015'!$C$211</c:f>
              <c:strCache>
                <c:ptCount val="1"/>
                <c:pt idx="0">
                  <c:v>No. PPG's</c:v>
                </c:pt>
              </c:strCache>
            </c:strRef>
          </c:tx>
          <c:invertIfNegative val="0"/>
          <c:cat>
            <c:strRef>
              <c:f>'2015'!$D$212:$J$212</c:f>
              <c:strCache>
                <c:ptCount val="7"/>
                <c:pt idx="0">
                  <c:v>0</c:v>
                </c:pt>
                <c:pt idx="1">
                  <c:v>1</c:v>
                </c:pt>
                <c:pt idx="2">
                  <c:v>2</c:v>
                </c:pt>
                <c:pt idx="3">
                  <c:v>3</c:v>
                </c:pt>
                <c:pt idx="4">
                  <c:v>4</c:v>
                </c:pt>
                <c:pt idx="5">
                  <c:v>5</c:v>
                </c:pt>
                <c:pt idx="6">
                  <c:v>6</c:v>
                </c:pt>
              </c:strCache>
            </c:strRef>
          </c:cat>
          <c:val>
            <c:numRef>
              <c:f>'2015'!$D$211:$J$211</c:f>
              <c:numCache>
                <c:formatCode>General</c:formatCode>
                <c:ptCount val="7"/>
                <c:pt idx="0">
                  <c:v>6</c:v>
                </c:pt>
                <c:pt idx="1">
                  <c:v>8</c:v>
                </c:pt>
                <c:pt idx="2">
                  <c:v>1</c:v>
                </c:pt>
                <c:pt idx="3">
                  <c:v>1</c:v>
                </c:pt>
                <c:pt idx="4">
                  <c:v>1</c:v>
                </c:pt>
                <c:pt idx="5">
                  <c:v>5</c:v>
                </c:pt>
                <c:pt idx="6">
                  <c:v>7</c:v>
                </c:pt>
              </c:numCache>
            </c:numRef>
          </c:val>
          <c:extLst xmlns:c16r2="http://schemas.microsoft.com/office/drawing/2015/06/chart">
            <c:ext xmlns:c16="http://schemas.microsoft.com/office/drawing/2014/chart" uri="{C3380CC4-5D6E-409C-BE32-E72D297353CC}">
              <c16:uniqueId val="{00000000-4D9D-4B7A-9225-B0C7CC2EB094}"/>
            </c:ext>
          </c:extLst>
        </c:ser>
        <c:dLbls>
          <c:showLegendKey val="0"/>
          <c:showVal val="0"/>
          <c:showCatName val="0"/>
          <c:showSerName val="0"/>
          <c:showPercent val="0"/>
          <c:showBubbleSize val="0"/>
        </c:dLbls>
        <c:gapWidth val="150"/>
        <c:axId val="65027072"/>
        <c:axId val="65037056"/>
      </c:barChart>
      <c:catAx>
        <c:axId val="65027072"/>
        <c:scaling>
          <c:orientation val="minMax"/>
        </c:scaling>
        <c:delete val="0"/>
        <c:axPos val="b"/>
        <c:numFmt formatCode="General" sourceLinked="1"/>
        <c:majorTickMark val="out"/>
        <c:minorTickMark val="none"/>
        <c:tickLblPos val="nextTo"/>
        <c:crossAx val="65037056"/>
        <c:crosses val="autoZero"/>
        <c:auto val="1"/>
        <c:lblAlgn val="ctr"/>
        <c:lblOffset val="100"/>
        <c:noMultiLvlLbl val="0"/>
      </c:catAx>
      <c:valAx>
        <c:axId val="65037056"/>
        <c:scaling>
          <c:orientation val="minMax"/>
        </c:scaling>
        <c:delete val="0"/>
        <c:axPos val="l"/>
        <c:majorGridlines/>
        <c:numFmt formatCode="General" sourceLinked="1"/>
        <c:majorTickMark val="out"/>
        <c:minorTickMark val="none"/>
        <c:tickLblPos val="nextTo"/>
        <c:crossAx val="65027072"/>
        <c:crosses val="autoZero"/>
        <c:crossBetween val="between"/>
      </c:valAx>
    </c:plotArea>
    <c:legend>
      <c:legendPos val="r"/>
      <c:overlay val="0"/>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a:t>Individual</a:t>
            </a:r>
            <a:r>
              <a:rPr lang="en-GB" baseline="0"/>
              <a:t> Frequency of attendance</a:t>
            </a:r>
            <a:endParaRPr lang="en-GB"/>
          </a:p>
        </c:rich>
      </c:tx>
      <c:overlay val="0"/>
    </c:title>
    <c:autoTitleDeleted val="0"/>
    <c:plotArea>
      <c:layout/>
      <c:barChart>
        <c:barDir val="col"/>
        <c:grouping val="clustered"/>
        <c:varyColors val="0"/>
        <c:ser>
          <c:idx val="0"/>
          <c:order val="0"/>
          <c:tx>
            <c:strRef>
              <c:f>'2015'!$D$237</c:f>
              <c:strCache>
                <c:ptCount val="1"/>
                <c:pt idx="0">
                  <c:v>Individual</c:v>
                </c:pt>
              </c:strCache>
            </c:strRef>
          </c:tx>
          <c:invertIfNegative val="0"/>
          <c:val>
            <c:numRef>
              <c:f>'2015'!$E$237:$J$237</c:f>
              <c:numCache>
                <c:formatCode>General</c:formatCode>
                <c:ptCount val="6"/>
                <c:pt idx="0">
                  <c:v>18</c:v>
                </c:pt>
                <c:pt idx="1">
                  <c:v>7</c:v>
                </c:pt>
                <c:pt idx="2">
                  <c:v>9</c:v>
                </c:pt>
                <c:pt idx="3">
                  <c:v>5</c:v>
                </c:pt>
                <c:pt idx="4">
                  <c:v>7</c:v>
                </c:pt>
                <c:pt idx="5">
                  <c:v>6</c:v>
                </c:pt>
              </c:numCache>
            </c:numRef>
          </c:val>
          <c:extLst xmlns:c16r2="http://schemas.microsoft.com/office/drawing/2015/06/chart">
            <c:ext xmlns:c16="http://schemas.microsoft.com/office/drawing/2014/chart" uri="{C3380CC4-5D6E-409C-BE32-E72D297353CC}">
              <c16:uniqueId val="{00000000-DDDC-4EAF-8B87-21FC1738F94F}"/>
            </c:ext>
          </c:extLst>
        </c:ser>
        <c:dLbls>
          <c:showLegendKey val="0"/>
          <c:showVal val="0"/>
          <c:showCatName val="0"/>
          <c:showSerName val="0"/>
          <c:showPercent val="0"/>
          <c:showBubbleSize val="0"/>
        </c:dLbls>
        <c:gapWidth val="150"/>
        <c:axId val="65101184"/>
        <c:axId val="65115264"/>
      </c:barChart>
      <c:catAx>
        <c:axId val="65101184"/>
        <c:scaling>
          <c:orientation val="minMax"/>
        </c:scaling>
        <c:delete val="0"/>
        <c:axPos val="b"/>
        <c:majorTickMark val="out"/>
        <c:minorTickMark val="none"/>
        <c:tickLblPos val="nextTo"/>
        <c:crossAx val="65115264"/>
        <c:crosses val="autoZero"/>
        <c:auto val="1"/>
        <c:lblAlgn val="ctr"/>
        <c:lblOffset val="100"/>
        <c:noMultiLvlLbl val="0"/>
      </c:catAx>
      <c:valAx>
        <c:axId val="65115264"/>
        <c:scaling>
          <c:orientation val="minMax"/>
        </c:scaling>
        <c:delete val="0"/>
        <c:axPos val="l"/>
        <c:majorGridlines/>
        <c:numFmt formatCode="General" sourceLinked="1"/>
        <c:majorTickMark val="out"/>
        <c:minorTickMark val="none"/>
        <c:tickLblPos val="nextTo"/>
        <c:crossAx val="65101184"/>
        <c:crosses val="autoZero"/>
        <c:crossBetween val="between"/>
      </c:valAx>
    </c:plotArea>
    <c:legend>
      <c:legendPos val="r"/>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0.04405</cdr:x>
      <cdr:y>0.00591</cdr:y>
    </cdr:from>
    <cdr:to>
      <cdr:x>0.95357</cdr:x>
      <cdr:y>0.0952</cdr:y>
    </cdr:to>
    <cdr:sp macro="" textlink="">
      <cdr:nvSpPr>
        <cdr:cNvPr id="2" name="TextBox 1"/>
        <cdr:cNvSpPr txBox="1"/>
      </cdr:nvSpPr>
      <cdr:spPr>
        <a:xfrm xmlns:a="http://schemas.openxmlformats.org/drawingml/2006/main">
          <a:off x="362514" y="28601"/>
          <a:ext cx="7484986" cy="432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800" dirty="0"/>
            <a:t>PPG's Represented at Meetings 2015</a:t>
          </a:r>
        </a:p>
      </cdr:txBody>
    </cdr:sp>
  </cdr:relSizeAnchor>
  <cdr:relSizeAnchor xmlns:cdr="http://schemas.openxmlformats.org/drawingml/2006/chartDrawing">
    <cdr:from>
      <cdr:x>0.19813</cdr:x>
      <cdr:y>0.52678</cdr:y>
    </cdr:from>
    <cdr:to>
      <cdr:x>0.72312</cdr:x>
      <cdr:y>0.57142</cdr:y>
    </cdr:to>
    <cdr:sp macro="" textlink="">
      <cdr:nvSpPr>
        <cdr:cNvPr id="3" name="TextBox 2"/>
        <cdr:cNvSpPr txBox="1"/>
      </cdr:nvSpPr>
      <cdr:spPr>
        <a:xfrm xmlns:a="http://schemas.openxmlformats.org/drawingml/2006/main">
          <a:off x="1630524" y="2548880"/>
          <a:ext cx="4320480"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a:t>Jan                   Mar                May                Jul                   Sep                 Nov</a:t>
          </a:r>
        </a:p>
      </cdr:txBody>
    </cdr:sp>
  </cdr:relSizeAnchor>
</c:userShapes>
</file>

<file path=ppt/drawings/drawing2.xml><?xml version="1.0" encoding="utf-8"?>
<c:userShapes xmlns:c="http://schemas.openxmlformats.org/drawingml/2006/chart">
  <cdr:relSizeAnchor xmlns:cdr="http://schemas.openxmlformats.org/drawingml/2006/chartDrawing">
    <cdr:from>
      <cdr:x>0.08452</cdr:x>
      <cdr:y>0.07738</cdr:y>
    </cdr:from>
    <cdr:to>
      <cdr:x>0.95595</cdr:x>
      <cdr:y>0.17262</cdr:y>
    </cdr:to>
    <cdr:sp macro="" textlink="">
      <cdr:nvSpPr>
        <cdr:cNvPr id="2" name="TextBox 1"/>
        <cdr:cNvSpPr txBox="1"/>
      </cdr:nvSpPr>
      <cdr:spPr>
        <a:xfrm xmlns:a="http://schemas.openxmlformats.org/drawingml/2006/main">
          <a:off x="386443" y="212272"/>
          <a:ext cx="3984172" cy="2612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0.07976</cdr:x>
      <cdr:y>0.04288</cdr:y>
    </cdr:from>
    <cdr:to>
      <cdr:x>0.9131</cdr:x>
      <cdr:y>0.17154</cdr:y>
    </cdr:to>
    <cdr:sp macro="" textlink="">
      <cdr:nvSpPr>
        <cdr:cNvPr id="3" name="TextBox 2"/>
        <cdr:cNvSpPr txBox="1"/>
      </cdr:nvSpPr>
      <cdr:spPr>
        <a:xfrm xmlns:a="http://schemas.openxmlformats.org/drawingml/2006/main">
          <a:off x="364672" y="119742"/>
          <a:ext cx="3810000" cy="35922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800"/>
            <a:t>PPG's Frequency of attendance</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841717-1065-469C-AE0E-04875F38C97E}" type="datetimeFigureOut">
              <a:rPr lang="en-GB" smtClean="0"/>
              <a:t>16/08/2016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8873A8-5FC7-41C6-A689-83BB321BEAE6}" type="slidenum">
              <a:rPr lang="en-GB" smtClean="0"/>
              <a:t>‹#›</a:t>
            </a:fld>
            <a:endParaRPr lang="en-GB"/>
          </a:p>
        </p:txBody>
      </p:sp>
    </p:spTree>
    <p:extLst>
      <p:ext uri="{BB962C8B-B14F-4D97-AF65-F5344CB8AC3E}">
        <p14:creationId xmlns:p14="http://schemas.microsoft.com/office/powerpoint/2010/main" val="1765021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Following the comments made at the last</a:t>
            </a:r>
            <a:r>
              <a:rPr lang="en-GB" baseline="0" dirty="0"/>
              <a:t> meeting with reference to attendance, this presentation shows 2015 attendance at all Network meetings.</a:t>
            </a:r>
          </a:p>
          <a:p>
            <a:endParaRPr lang="en-GB" dirty="0"/>
          </a:p>
        </p:txBody>
      </p:sp>
      <p:sp>
        <p:nvSpPr>
          <p:cNvPr id="4" name="Slide Number Placeholder 3"/>
          <p:cNvSpPr>
            <a:spLocks noGrp="1"/>
          </p:cNvSpPr>
          <p:nvPr>
            <p:ph type="sldNum" sz="quarter" idx="10"/>
          </p:nvPr>
        </p:nvSpPr>
        <p:spPr/>
        <p:txBody>
          <a:bodyPr/>
          <a:lstStyle/>
          <a:p>
            <a:fld id="{B98873A8-5FC7-41C6-A689-83BB321BEAE6}" type="slidenum">
              <a:rPr lang="en-GB" smtClean="0"/>
              <a:t>1</a:t>
            </a:fld>
            <a:endParaRPr lang="en-GB"/>
          </a:p>
        </p:txBody>
      </p:sp>
    </p:spTree>
    <p:extLst>
      <p:ext uri="{BB962C8B-B14F-4D97-AF65-F5344CB8AC3E}">
        <p14:creationId xmlns:p14="http://schemas.microsoft.com/office/powerpoint/2010/main" val="3093728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98873A8-5FC7-41C6-A689-83BB321BEAE6}" type="slidenum">
              <a:rPr lang="en-GB" smtClean="0"/>
              <a:t>2</a:t>
            </a:fld>
            <a:endParaRPr lang="en-GB"/>
          </a:p>
        </p:txBody>
      </p:sp>
    </p:spTree>
    <p:extLst>
      <p:ext uri="{BB962C8B-B14F-4D97-AF65-F5344CB8AC3E}">
        <p14:creationId xmlns:p14="http://schemas.microsoft.com/office/powerpoint/2010/main" val="3845054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 list of all Solihull’s surgeries that were recorded as having a PPG established.</a:t>
            </a:r>
          </a:p>
          <a:p>
            <a:r>
              <a:rPr lang="en-GB" dirty="0"/>
              <a:t>It has been pointed out the </a:t>
            </a:r>
            <a:r>
              <a:rPr lang="en-GB" dirty="0" err="1"/>
              <a:t>the</a:t>
            </a:r>
            <a:r>
              <a:rPr lang="en-GB" dirty="0"/>
              <a:t> Jacey PPG serves two practices, this is mentioned only as a correction.</a:t>
            </a:r>
          </a:p>
        </p:txBody>
      </p:sp>
      <p:sp>
        <p:nvSpPr>
          <p:cNvPr id="4" name="Slide Number Placeholder 3"/>
          <p:cNvSpPr>
            <a:spLocks noGrp="1"/>
          </p:cNvSpPr>
          <p:nvPr>
            <p:ph type="sldNum" sz="quarter" idx="10"/>
          </p:nvPr>
        </p:nvSpPr>
        <p:spPr/>
        <p:txBody>
          <a:bodyPr/>
          <a:lstStyle/>
          <a:p>
            <a:fld id="{B98873A8-5FC7-41C6-A689-83BB321BEAE6}" type="slidenum">
              <a:rPr lang="en-GB" smtClean="0"/>
              <a:t>3</a:t>
            </a:fld>
            <a:endParaRPr lang="en-GB"/>
          </a:p>
        </p:txBody>
      </p:sp>
    </p:spTree>
    <p:extLst>
      <p:ext uri="{BB962C8B-B14F-4D97-AF65-F5344CB8AC3E}">
        <p14:creationId xmlns:p14="http://schemas.microsoft.com/office/powerpoint/2010/main" val="1622901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completeness here are the others that did</a:t>
            </a:r>
            <a:r>
              <a:rPr lang="en-GB" baseline="0" dirty="0"/>
              <a:t> not yet have a PPG.  Also a note about the six that were being combined.  As mentioned on the previous note, Jacey PPG was covering another PPG</a:t>
            </a:r>
            <a:r>
              <a:rPr lang="en-GB" dirty="0"/>
              <a:t> (Dickens Heath).</a:t>
            </a:r>
          </a:p>
        </p:txBody>
      </p:sp>
      <p:sp>
        <p:nvSpPr>
          <p:cNvPr id="4" name="Slide Number Placeholder 3"/>
          <p:cNvSpPr>
            <a:spLocks noGrp="1"/>
          </p:cNvSpPr>
          <p:nvPr>
            <p:ph type="sldNum" sz="quarter" idx="10"/>
          </p:nvPr>
        </p:nvSpPr>
        <p:spPr/>
        <p:txBody>
          <a:bodyPr/>
          <a:lstStyle/>
          <a:p>
            <a:fld id="{B98873A8-5FC7-41C6-A689-83BB321BEAE6}" type="slidenum">
              <a:rPr lang="en-GB" smtClean="0"/>
              <a:t>4</a:t>
            </a:fld>
            <a:endParaRPr lang="en-GB"/>
          </a:p>
        </p:txBody>
      </p:sp>
    </p:spTree>
    <p:extLst>
      <p:ext uri="{BB962C8B-B14F-4D97-AF65-F5344CB8AC3E}">
        <p14:creationId xmlns:p14="http://schemas.microsoft.com/office/powerpoint/2010/main" val="1050646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Incidentally, in 2016 for the first three meetings there were 16, 13 and 10 represented.</a:t>
            </a:r>
          </a:p>
        </p:txBody>
      </p:sp>
      <p:sp>
        <p:nvSpPr>
          <p:cNvPr id="4" name="Slide Number Placeholder 3"/>
          <p:cNvSpPr>
            <a:spLocks noGrp="1"/>
          </p:cNvSpPr>
          <p:nvPr>
            <p:ph type="sldNum" sz="quarter" idx="10"/>
          </p:nvPr>
        </p:nvSpPr>
        <p:spPr/>
        <p:txBody>
          <a:bodyPr/>
          <a:lstStyle/>
          <a:p>
            <a:fld id="{B98873A8-5FC7-41C6-A689-83BB321BEAE6}" type="slidenum">
              <a:rPr lang="en-GB" smtClean="0"/>
              <a:t>5</a:t>
            </a:fld>
            <a:endParaRPr lang="en-GB"/>
          </a:p>
        </p:txBody>
      </p:sp>
    </p:spTree>
    <p:extLst>
      <p:ext uri="{BB962C8B-B14F-4D97-AF65-F5344CB8AC3E}">
        <p14:creationId xmlns:p14="http://schemas.microsoft.com/office/powerpoint/2010/main" val="861382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And for the first three meetings of 2016 there were 31, 25, 17 attendees.</a:t>
            </a:r>
          </a:p>
        </p:txBody>
      </p:sp>
      <p:sp>
        <p:nvSpPr>
          <p:cNvPr id="4" name="Slide Number Placeholder 3"/>
          <p:cNvSpPr>
            <a:spLocks noGrp="1"/>
          </p:cNvSpPr>
          <p:nvPr>
            <p:ph type="sldNum" sz="quarter" idx="10"/>
          </p:nvPr>
        </p:nvSpPr>
        <p:spPr/>
        <p:txBody>
          <a:bodyPr/>
          <a:lstStyle/>
          <a:p>
            <a:fld id="{B98873A8-5FC7-41C6-A689-83BB321BEAE6}" type="slidenum">
              <a:rPr lang="en-GB" smtClean="0"/>
              <a:t>6</a:t>
            </a:fld>
            <a:endParaRPr lang="en-GB"/>
          </a:p>
        </p:txBody>
      </p:sp>
    </p:spTree>
    <p:extLst>
      <p:ext uri="{BB962C8B-B14F-4D97-AF65-F5344CB8AC3E}">
        <p14:creationId xmlns:p14="http://schemas.microsoft.com/office/powerpoint/2010/main" val="575655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AD8C7E3-4AB6-49DC-B2D6-8A3918A6A0C8}" type="datetime1">
              <a:rPr lang="en-GB" smtClean="0"/>
              <a:t>16/08/2016</a:t>
            </a:fld>
            <a:endParaRPr lang="en-GB"/>
          </a:p>
        </p:txBody>
      </p:sp>
      <p:sp>
        <p:nvSpPr>
          <p:cNvPr id="5" name="Footer Placeholder 4"/>
          <p:cNvSpPr>
            <a:spLocks noGrp="1"/>
          </p:cNvSpPr>
          <p:nvPr>
            <p:ph type="ftr" sz="quarter" idx="11"/>
          </p:nvPr>
        </p:nvSpPr>
        <p:spPr/>
        <p:txBody>
          <a:bodyPr/>
          <a:lstStyle/>
          <a:p>
            <a:r>
              <a:rPr lang="en-GB"/>
              <a:t>For the use of Network Steering Group only.</a:t>
            </a:r>
          </a:p>
        </p:txBody>
      </p:sp>
      <p:sp>
        <p:nvSpPr>
          <p:cNvPr id="6" name="Slide Number Placeholder 5"/>
          <p:cNvSpPr>
            <a:spLocks noGrp="1"/>
          </p:cNvSpPr>
          <p:nvPr>
            <p:ph type="sldNum" sz="quarter" idx="12"/>
          </p:nvPr>
        </p:nvSpPr>
        <p:spPr/>
        <p:txBody>
          <a:bodyPr/>
          <a:lstStyle/>
          <a:p>
            <a:fld id="{241A68AA-9CC5-4E0C-A88A-8DD5A3A10C48}" type="slidenum">
              <a:rPr lang="en-GB" smtClean="0"/>
              <a:t>‹#›</a:t>
            </a:fld>
            <a:endParaRPr lang="en-GB"/>
          </a:p>
        </p:txBody>
      </p:sp>
    </p:spTree>
    <p:extLst>
      <p:ext uri="{BB962C8B-B14F-4D97-AF65-F5344CB8AC3E}">
        <p14:creationId xmlns:p14="http://schemas.microsoft.com/office/powerpoint/2010/main" val="4014290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2B59745-4530-4BC4-8126-8FE576E899E2}" type="datetime1">
              <a:rPr lang="en-GB" smtClean="0"/>
              <a:t>16/08/2016</a:t>
            </a:fld>
            <a:endParaRPr lang="en-GB"/>
          </a:p>
        </p:txBody>
      </p:sp>
      <p:sp>
        <p:nvSpPr>
          <p:cNvPr id="5" name="Footer Placeholder 4"/>
          <p:cNvSpPr>
            <a:spLocks noGrp="1"/>
          </p:cNvSpPr>
          <p:nvPr>
            <p:ph type="ftr" sz="quarter" idx="11"/>
          </p:nvPr>
        </p:nvSpPr>
        <p:spPr/>
        <p:txBody>
          <a:bodyPr/>
          <a:lstStyle/>
          <a:p>
            <a:r>
              <a:rPr lang="en-GB"/>
              <a:t>For the use of Network Steering Group only.</a:t>
            </a:r>
          </a:p>
        </p:txBody>
      </p:sp>
      <p:sp>
        <p:nvSpPr>
          <p:cNvPr id="6" name="Slide Number Placeholder 5"/>
          <p:cNvSpPr>
            <a:spLocks noGrp="1"/>
          </p:cNvSpPr>
          <p:nvPr>
            <p:ph type="sldNum" sz="quarter" idx="12"/>
          </p:nvPr>
        </p:nvSpPr>
        <p:spPr/>
        <p:txBody>
          <a:bodyPr/>
          <a:lstStyle/>
          <a:p>
            <a:fld id="{241A68AA-9CC5-4E0C-A88A-8DD5A3A10C48}" type="slidenum">
              <a:rPr lang="en-GB" smtClean="0"/>
              <a:t>‹#›</a:t>
            </a:fld>
            <a:endParaRPr lang="en-GB"/>
          </a:p>
        </p:txBody>
      </p:sp>
    </p:spTree>
    <p:extLst>
      <p:ext uri="{BB962C8B-B14F-4D97-AF65-F5344CB8AC3E}">
        <p14:creationId xmlns:p14="http://schemas.microsoft.com/office/powerpoint/2010/main" val="2649648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D82230-89C6-4A61-AC94-25A2A30F02E0}" type="datetime1">
              <a:rPr lang="en-GB" smtClean="0"/>
              <a:t>16/08/2016</a:t>
            </a:fld>
            <a:endParaRPr lang="en-GB"/>
          </a:p>
        </p:txBody>
      </p:sp>
      <p:sp>
        <p:nvSpPr>
          <p:cNvPr id="5" name="Footer Placeholder 4"/>
          <p:cNvSpPr>
            <a:spLocks noGrp="1"/>
          </p:cNvSpPr>
          <p:nvPr>
            <p:ph type="ftr" sz="quarter" idx="11"/>
          </p:nvPr>
        </p:nvSpPr>
        <p:spPr/>
        <p:txBody>
          <a:bodyPr/>
          <a:lstStyle/>
          <a:p>
            <a:r>
              <a:rPr lang="en-GB"/>
              <a:t>For the use of Network Steering Group only.</a:t>
            </a:r>
          </a:p>
        </p:txBody>
      </p:sp>
      <p:sp>
        <p:nvSpPr>
          <p:cNvPr id="6" name="Slide Number Placeholder 5"/>
          <p:cNvSpPr>
            <a:spLocks noGrp="1"/>
          </p:cNvSpPr>
          <p:nvPr>
            <p:ph type="sldNum" sz="quarter" idx="12"/>
          </p:nvPr>
        </p:nvSpPr>
        <p:spPr/>
        <p:txBody>
          <a:bodyPr/>
          <a:lstStyle/>
          <a:p>
            <a:fld id="{241A68AA-9CC5-4E0C-A88A-8DD5A3A10C48}" type="slidenum">
              <a:rPr lang="en-GB" smtClean="0"/>
              <a:t>‹#›</a:t>
            </a:fld>
            <a:endParaRPr lang="en-GB"/>
          </a:p>
        </p:txBody>
      </p:sp>
    </p:spTree>
    <p:extLst>
      <p:ext uri="{BB962C8B-B14F-4D97-AF65-F5344CB8AC3E}">
        <p14:creationId xmlns:p14="http://schemas.microsoft.com/office/powerpoint/2010/main" val="555114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55F091-0549-4E10-9855-232EFD6FB2D1}" type="datetime1">
              <a:rPr lang="en-GB" smtClean="0"/>
              <a:t>16/08/2016</a:t>
            </a:fld>
            <a:endParaRPr lang="en-GB"/>
          </a:p>
        </p:txBody>
      </p:sp>
      <p:sp>
        <p:nvSpPr>
          <p:cNvPr id="5" name="Footer Placeholder 4"/>
          <p:cNvSpPr>
            <a:spLocks noGrp="1"/>
          </p:cNvSpPr>
          <p:nvPr>
            <p:ph type="ftr" sz="quarter" idx="11"/>
          </p:nvPr>
        </p:nvSpPr>
        <p:spPr/>
        <p:txBody>
          <a:bodyPr/>
          <a:lstStyle/>
          <a:p>
            <a:r>
              <a:rPr lang="en-GB"/>
              <a:t>For the use of Network Steering Group only.</a:t>
            </a:r>
          </a:p>
        </p:txBody>
      </p:sp>
      <p:sp>
        <p:nvSpPr>
          <p:cNvPr id="6" name="Slide Number Placeholder 5"/>
          <p:cNvSpPr>
            <a:spLocks noGrp="1"/>
          </p:cNvSpPr>
          <p:nvPr>
            <p:ph type="sldNum" sz="quarter" idx="12"/>
          </p:nvPr>
        </p:nvSpPr>
        <p:spPr/>
        <p:txBody>
          <a:bodyPr/>
          <a:lstStyle/>
          <a:p>
            <a:fld id="{241A68AA-9CC5-4E0C-A88A-8DD5A3A10C48}" type="slidenum">
              <a:rPr lang="en-GB" smtClean="0"/>
              <a:t>‹#›</a:t>
            </a:fld>
            <a:endParaRPr lang="en-GB"/>
          </a:p>
        </p:txBody>
      </p:sp>
    </p:spTree>
    <p:extLst>
      <p:ext uri="{BB962C8B-B14F-4D97-AF65-F5344CB8AC3E}">
        <p14:creationId xmlns:p14="http://schemas.microsoft.com/office/powerpoint/2010/main" val="1969748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870A56-C490-43B4-B2FE-A662A9BDE184}" type="datetime1">
              <a:rPr lang="en-GB" smtClean="0"/>
              <a:t>16/08/2016</a:t>
            </a:fld>
            <a:endParaRPr lang="en-GB"/>
          </a:p>
        </p:txBody>
      </p:sp>
      <p:sp>
        <p:nvSpPr>
          <p:cNvPr id="5" name="Footer Placeholder 4"/>
          <p:cNvSpPr>
            <a:spLocks noGrp="1"/>
          </p:cNvSpPr>
          <p:nvPr>
            <p:ph type="ftr" sz="quarter" idx="11"/>
          </p:nvPr>
        </p:nvSpPr>
        <p:spPr/>
        <p:txBody>
          <a:bodyPr/>
          <a:lstStyle/>
          <a:p>
            <a:r>
              <a:rPr lang="en-GB"/>
              <a:t>For the use of Network Steering Group only.</a:t>
            </a:r>
          </a:p>
        </p:txBody>
      </p:sp>
      <p:sp>
        <p:nvSpPr>
          <p:cNvPr id="6" name="Slide Number Placeholder 5"/>
          <p:cNvSpPr>
            <a:spLocks noGrp="1"/>
          </p:cNvSpPr>
          <p:nvPr>
            <p:ph type="sldNum" sz="quarter" idx="12"/>
          </p:nvPr>
        </p:nvSpPr>
        <p:spPr/>
        <p:txBody>
          <a:bodyPr/>
          <a:lstStyle/>
          <a:p>
            <a:fld id="{241A68AA-9CC5-4E0C-A88A-8DD5A3A10C48}" type="slidenum">
              <a:rPr lang="en-GB" smtClean="0"/>
              <a:t>‹#›</a:t>
            </a:fld>
            <a:endParaRPr lang="en-GB"/>
          </a:p>
        </p:txBody>
      </p:sp>
    </p:spTree>
    <p:extLst>
      <p:ext uri="{BB962C8B-B14F-4D97-AF65-F5344CB8AC3E}">
        <p14:creationId xmlns:p14="http://schemas.microsoft.com/office/powerpoint/2010/main" val="334893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88A651D-910E-4B42-8F0A-AA85C18B4068}" type="datetime1">
              <a:rPr lang="en-GB" smtClean="0"/>
              <a:t>16/08/2016</a:t>
            </a:fld>
            <a:endParaRPr lang="en-GB"/>
          </a:p>
        </p:txBody>
      </p:sp>
      <p:sp>
        <p:nvSpPr>
          <p:cNvPr id="6" name="Footer Placeholder 5"/>
          <p:cNvSpPr>
            <a:spLocks noGrp="1"/>
          </p:cNvSpPr>
          <p:nvPr>
            <p:ph type="ftr" sz="quarter" idx="11"/>
          </p:nvPr>
        </p:nvSpPr>
        <p:spPr/>
        <p:txBody>
          <a:bodyPr/>
          <a:lstStyle/>
          <a:p>
            <a:r>
              <a:rPr lang="en-GB"/>
              <a:t>For the use of Network Steering Group only.</a:t>
            </a:r>
          </a:p>
        </p:txBody>
      </p:sp>
      <p:sp>
        <p:nvSpPr>
          <p:cNvPr id="7" name="Slide Number Placeholder 6"/>
          <p:cNvSpPr>
            <a:spLocks noGrp="1"/>
          </p:cNvSpPr>
          <p:nvPr>
            <p:ph type="sldNum" sz="quarter" idx="12"/>
          </p:nvPr>
        </p:nvSpPr>
        <p:spPr/>
        <p:txBody>
          <a:bodyPr/>
          <a:lstStyle/>
          <a:p>
            <a:fld id="{241A68AA-9CC5-4E0C-A88A-8DD5A3A10C48}" type="slidenum">
              <a:rPr lang="en-GB" smtClean="0"/>
              <a:t>‹#›</a:t>
            </a:fld>
            <a:endParaRPr lang="en-GB"/>
          </a:p>
        </p:txBody>
      </p:sp>
    </p:spTree>
    <p:extLst>
      <p:ext uri="{BB962C8B-B14F-4D97-AF65-F5344CB8AC3E}">
        <p14:creationId xmlns:p14="http://schemas.microsoft.com/office/powerpoint/2010/main" val="993354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590B73-4620-460E-959B-E4C7E2D74592}" type="datetime1">
              <a:rPr lang="en-GB" smtClean="0"/>
              <a:t>16/08/2016</a:t>
            </a:fld>
            <a:endParaRPr lang="en-GB"/>
          </a:p>
        </p:txBody>
      </p:sp>
      <p:sp>
        <p:nvSpPr>
          <p:cNvPr id="8" name="Footer Placeholder 7"/>
          <p:cNvSpPr>
            <a:spLocks noGrp="1"/>
          </p:cNvSpPr>
          <p:nvPr>
            <p:ph type="ftr" sz="quarter" idx="11"/>
          </p:nvPr>
        </p:nvSpPr>
        <p:spPr/>
        <p:txBody>
          <a:bodyPr/>
          <a:lstStyle/>
          <a:p>
            <a:r>
              <a:rPr lang="en-GB"/>
              <a:t>For the use of Network Steering Group only.</a:t>
            </a:r>
          </a:p>
        </p:txBody>
      </p:sp>
      <p:sp>
        <p:nvSpPr>
          <p:cNvPr id="9" name="Slide Number Placeholder 8"/>
          <p:cNvSpPr>
            <a:spLocks noGrp="1"/>
          </p:cNvSpPr>
          <p:nvPr>
            <p:ph type="sldNum" sz="quarter" idx="12"/>
          </p:nvPr>
        </p:nvSpPr>
        <p:spPr/>
        <p:txBody>
          <a:bodyPr/>
          <a:lstStyle/>
          <a:p>
            <a:fld id="{241A68AA-9CC5-4E0C-A88A-8DD5A3A10C48}" type="slidenum">
              <a:rPr lang="en-GB" smtClean="0"/>
              <a:t>‹#›</a:t>
            </a:fld>
            <a:endParaRPr lang="en-GB"/>
          </a:p>
        </p:txBody>
      </p:sp>
    </p:spTree>
    <p:extLst>
      <p:ext uri="{BB962C8B-B14F-4D97-AF65-F5344CB8AC3E}">
        <p14:creationId xmlns:p14="http://schemas.microsoft.com/office/powerpoint/2010/main" val="2674538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88F319-5801-404E-9039-C6119CA80007}" type="datetime1">
              <a:rPr lang="en-GB" smtClean="0"/>
              <a:t>16/08/2016</a:t>
            </a:fld>
            <a:endParaRPr lang="en-GB"/>
          </a:p>
        </p:txBody>
      </p:sp>
      <p:sp>
        <p:nvSpPr>
          <p:cNvPr id="4" name="Footer Placeholder 3"/>
          <p:cNvSpPr>
            <a:spLocks noGrp="1"/>
          </p:cNvSpPr>
          <p:nvPr>
            <p:ph type="ftr" sz="quarter" idx="11"/>
          </p:nvPr>
        </p:nvSpPr>
        <p:spPr/>
        <p:txBody>
          <a:bodyPr/>
          <a:lstStyle/>
          <a:p>
            <a:r>
              <a:rPr lang="en-GB"/>
              <a:t>For the use of Network Steering Group only.</a:t>
            </a:r>
          </a:p>
        </p:txBody>
      </p:sp>
      <p:sp>
        <p:nvSpPr>
          <p:cNvPr id="5" name="Slide Number Placeholder 4"/>
          <p:cNvSpPr>
            <a:spLocks noGrp="1"/>
          </p:cNvSpPr>
          <p:nvPr>
            <p:ph type="sldNum" sz="quarter" idx="12"/>
          </p:nvPr>
        </p:nvSpPr>
        <p:spPr/>
        <p:txBody>
          <a:bodyPr/>
          <a:lstStyle/>
          <a:p>
            <a:fld id="{241A68AA-9CC5-4E0C-A88A-8DD5A3A10C48}" type="slidenum">
              <a:rPr lang="en-GB" smtClean="0"/>
              <a:t>‹#›</a:t>
            </a:fld>
            <a:endParaRPr lang="en-GB"/>
          </a:p>
        </p:txBody>
      </p:sp>
    </p:spTree>
    <p:extLst>
      <p:ext uri="{BB962C8B-B14F-4D97-AF65-F5344CB8AC3E}">
        <p14:creationId xmlns:p14="http://schemas.microsoft.com/office/powerpoint/2010/main" val="3554050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FC0B6-7E4D-4A87-AA3F-341BE1B57500}" type="datetime1">
              <a:rPr lang="en-GB" smtClean="0"/>
              <a:t>16/08/2016</a:t>
            </a:fld>
            <a:endParaRPr lang="en-GB"/>
          </a:p>
        </p:txBody>
      </p:sp>
      <p:sp>
        <p:nvSpPr>
          <p:cNvPr id="3" name="Footer Placeholder 2"/>
          <p:cNvSpPr>
            <a:spLocks noGrp="1"/>
          </p:cNvSpPr>
          <p:nvPr>
            <p:ph type="ftr" sz="quarter" idx="11"/>
          </p:nvPr>
        </p:nvSpPr>
        <p:spPr/>
        <p:txBody>
          <a:bodyPr/>
          <a:lstStyle/>
          <a:p>
            <a:r>
              <a:rPr lang="en-GB"/>
              <a:t>For the use of Network Steering Group only.</a:t>
            </a:r>
          </a:p>
        </p:txBody>
      </p:sp>
      <p:sp>
        <p:nvSpPr>
          <p:cNvPr id="4" name="Slide Number Placeholder 3"/>
          <p:cNvSpPr>
            <a:spLocks noGrp="1"/>
          </p:cNvSpPr>
          <p:nvPr>
            <p:ph type="sldNum" sz="quarter" idx="12"/>
          </p:nvPr>
        </p:nvSpPr>
        <p:spPr/>
        <p:txBody>
          <a:bodyPr/>
          <a:lstStyle/>
          <a:p>
            <a:fld id="{241A68AA-9CC5-4E0C-A88A-8DD5A3A10C48}" type="slidenum">
              <a:rPr lang="en-GB" smtClean="0"/>
              <a:t>‹#›</a:t>
            </a:fld>
            <a:endParaRPr lang="en-GB"/>
          </a:p>
        </p:txBody>
      </p:sp>
    </p:spTree>
    <p:extLst>
      <p:ext uri="{BB962C8B-B14F-4D97-AF65-F5344CB8AC3E}">
        <p14:creationId xmlns:p14="http://schemas.microsoft.com/office/powerpoint/2010/main" val="26433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BDD5CC2-5CCE-4C7A-B554-E1AB067AEBC0}" type="datetime1">
              <a:rPr lang="en-GB" smtClean="0"/>
              <a:t>16/08/2016</a:t>
            </a:fld>
            <a:endParaRPr lang="en-GB"/>
          </a:p>
        </p:txBody>
      </p:sp>
      <p:sp>
        <p:nvSpPr>
          <p:cNvPr id="6" name="Footer Placeholder 5"/>
          <p:cNvSpPr>
            <a:spLocks noGrp="1"/>
          </p:cNvSpPr>
          <p:nvPr>
            <p:ph type="ftr" sz="quarter" idx="11"/>
          </p:nvPr>
        </p:nvSpPr>
        <p:spPr/>
        <p:txBody>
          <a:bodyPr/>
          <a:lstStyle/>
          <a:p>
            <a:r>
              <a:rPr lang="en-GB"/>
              <a:t>For the use of Network Steering Group only.</a:t>
            </a:r>
          </a:p>
        </p:txBody>
      </p:sp>
      <p:sp>
        <p:nvSpPr>
          <p:cNvPr id="7" name="Slide Number Placeholder 6"/>
          <p:cNvSpPr>
            <a:spLocks noGrp="1"/>
          </p:cNvSpPr>
          <p:nvPr>
            <p:ph type="sldNum" sz="quarter" idx="12"/>
          </p:nvPr>
        </p:nvSpPr>
        <p:spPr/>
        <p:txBody>
          <a:bodyPr/>
          <a:lstStyle/>
          <a:p>
            <a:fld id="{241A68AA-9CC5-4E0C-A88A-8DD5A3A10C48}" type="slidenum">
              <a:rPr lang="en-GB" smtClean="0"/>
              <a:t>‹#›</a:t>
            </a:fld>
            <a:endParaRPr lang="en-GB"/>
          </a:p>
        </p:txBody>
      </p:sp>
    </p:spTree>
    <p:extLst>
      <p:ext uri="{BB962C8B-B14F-4D97-AF65-F5344CB8AC3E}">
        <p14:creationId xmlns:p14="http://schemas.microsoft.com/office/powerpoint/2010/main" val="57166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CE0E3C2-1394-48BA-8581-3B61EA36063C}" type="datetime1">
              <a:rPr lang="en-GB" smtClean="0"/>
              <a:t>16/08/2016</a:t>
            </a:fld>
            <a:endParaRPr lang="en-GB"/>
          </a:p>
        </p:txBody>
      </p:sp>
      <p:sp>
        <p:nvSpPr>
          <p:cNvPr id="6" name="Footer Placeholder 5"/>
          <p:cNvSpPr>
            <a:spLocks noGrp="1"/>
          </p:cNvSpPr>
          <p:nvPr>
            <p:ph type="ftr" sz="quarter" idx="11"/>
          </p:nvPr>
        </p:nvSpPr>
        <p:spPr/>
        <p:txBody>
          <a:bodyPr/>
          <a:lstStyle/>
          <a:p>
            <a:r>
              <a:rPr lang="en-GB"/>
              <a:t>For the use of Network Steering Group only.</a:t>
            </a:r>
          </a:p>
        </p:txBody>
      </p:sp>
      <p:sp>
        <p:nvSpPr>
          <p:cNvPr id="7" name="Slide Number Placeholder 6"/>
          <p:cNvSpPr>
            <a:spLocks noGrp="1"/>
          </p:cNvSpPr>
          <p:nvPr>
            <p:ph type="sldNum" sz="quarter" idx="12"/>
          </p:nvPr>
        </p:nvSpPr>
        <p:spPr/>
        <p:txBody>
          <a:bodyPr/>
          <a:lstStyle/>
          <a:p>
            <a:fld id="{241A68AA-9CC5-4E0C-A88A-8DD5A3A10C48}" type="slidenum">
              <a:rPr lang="en-GB" smtClean="0"/>
              <a:t>‹#›</a:t>
            </a:fld>
            <a:endParaRPr lang="en-GB"/>
          </a:p>
        </p:txBody>
      </p:sp>
    </p:spTree>
    <p:extLst>
      <p:ext uri="{BB962C8B-B14F-4D97-AF65-F5344CB8AC3E}">
        <p14:creationId xmlns:p14="http://schemas.microsoft.com/office/powerpoint/2010/main" val="2230873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D19FB0-74BA-447A-A148-258D718863D6}" type="datetime1">
              <a:rPr lang="en-GB" smtClean="0"/>
              <a:t>16/08/2016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For the use of Network Steering Group only.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A68AA-9CC5-4E0C-A88A-8DD5A3A10C48}" type="slidenum">
              <a:rPr lang="en-GB" smtClean="0"/>
              <a:t>‹#›</a:t>
            </a:fld>
            <a:endParaRPr lang="en-GB"/>
          </a:p>
        </p:txBody>
      </p:sp>
    </p:spTree>
    <p:extLst>
      <p:ext uri="{BB962C8B-B14F-4D97-AF65-F5344CB8AC3E}">
        <p14:creationId xmlns:p14="http://schemas.microsoft.com/office/powerpoint/2010/main" val="3704279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Solihull PPG Network</a:t>
            </a:r>
          </a:p>
        </p:txBody>
      </p:sp>
      <p:sp>
        <p:nvSpPr>
          <p:cNvPr id="3" name="Subtitle 2"/>
          <p:cNvSpPr>
            <a:spLocks noGrp="1"/>
          </p:cNvSpPr>
          <p:nvPr>
            <p:ph type="subTitle" idx="1"/>
          </p:nvPr>
        </p:nvSpPr>
        <p:spPr/>
        <p:txBody>
          <a:bodyPr/>
          <a:lstStyle/>
          <a:p>
            <a:r>
              <a:rPr lang="en-GB" dirty="0"/>
              <a:t>Attendance Statistics 2015</a:t>
            </a:r>
          </a:p>
          <a:p>
            <a:endParaRPr lang="en-GB" sz="2000" dirty="0"/>
          </a:p>
        </p:txBody>
      </p:sp>
      <p:sp>
        <p:nvSpPr>
          <p:cNvPr id="4" name="TextBox 3"/>
          <p:cNvSpPr txBox="1"/>
          <p:nvPr/>
        </p:nvSpPr>
        <p:spPr>
          <a:xfrm>
            <a:off x="5652120" y="6453336"/>
            <a:ext cx="3168352" cy="276999"/>
          </a:xfrm>
          <a:prstGeom prst="rect">
            <a:avLst/>
          </a:prstGeom>
          <a:noFill/>
        </p:spPr>
        <p:txBody>
          <a:bodyPr wrap="square" rtlCol="0">
            <a:spAutoFit/>
          </a:bodyPr>
          <a:lstStyle/>
          <a:p>
            <a:r>
              <a:rPr lang="en-GB" sz="1200" i="1" dirty="0"/>
              <a:t>Compiled by Keith Boad.  February 2016</a:t>
            </a:r>
          </a:p>
        </p:txBody>
      </p:sp>
    </p:spTree>
    <p:extLst>
      <p:ext uri="{BB962C8B-B14F-4D97-AF65-F5344CB8AC3E}">
        <p14:creationId xmlns:p14="http://schemas.microsoft.com/office/powerpoint/2010/main" val="3726971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Solihull PPG Network</a:t>
            </a:r>
          </a:p>
        </p:txBody>
      </p:sp>
      <p:sp>
        <p:nvSpPr>
          <p:cNvPr id="4" name="TextBox 3"/>
          <p:cNvSpPr txBox="1"/>
          <p:nvPr/>
        </p:nvSpPr>
        <p:spPr>
          <a:xfrm>
            <a:off x="683568" y="1556792"/>
            <a:ext cx="7560840" cy="3693319"/>
          </a:xfrm>
          <a:prstGeom prst="rect">
            <a:avLst/>
          </a:prstGeom>
          <a:noFill/>
        </p:spPr>
        <p:txBody>
          <a:bodyPr wrap="square" rtlCol="0">
            <a:spAutoFit/>
          </a:bodyPr>
          <a:lstStyle/>
          <a:p>
            <a:r>
              <a:rPr lang="en-GB" dirty="0"/>
              <a:t>Questions;</a:t>
            </a:r>
          </a:p>
          <a:p>
            <a:endParaRPr lang="en-GB" dirty="0"/>
          </a:p>
          <a:p>
            <a:pPr marL="342900" indent="-342900">
              <a:buFont typeface="Arial" panose="020B0604020202020204" pitchFamily="34" charset="0"/>
              <a:buChar char="•"/>
            </a:pPr>
            <a:r>
              <a:rPr lang="en-GB" dirty="0"/>
              <a:t>Should we make contact with the practices that do not have a current PPG with any offer of assistance?</a:t>
            </a:r>
          </a:p>
          <a:p>
            <a:endParaRPr lang="en-GB" dirty="0"/>
          </a:p>
          <a:p>
            <a:pPr marL="342900" indent="-342900">
              <a:buFont typeface="Arial" panose="020B0604020202020204" pitchFamily="34" charset="0"/>
              <a:buChar char="•"/>
            </a:pPr>
            <a:r>
              <a:rPr lang="en-GB" dirty="0"/>
              <a:t>Should we enquire to those PPG’s that have not attended or only have only attended once, to ascertain the reason?</a:t>
            </a:r>
          </a:p>
          <a:p>
            <a:endParaRPr lang="en-GB" dirty="0"/>
          </a:p>
          <a:p>
            <a:pPr marL="342900" indent="-342900">
              <a:buFont typeface="Arial" panose="020B0604020202020204" pitchFamily="34" charset="0"/>
              <a:buChar char="•"/>
            </a:pPr>
            <a:r>
              <a:rPr lang="en-GB" dirty="0"/>
              <a:t>Should we conduct a survey of all PPG’s to find out what they think of the Network? Can it be improved? If so, how? To obtain information about each PPG, its make up, membership type, numbers, communications etc.</a:t>
            </a:r>
          </a:p>
          <a:p>
            <a:pPr marL="342900" indent="-342900">
              <a:buFont typeface="+mj-lt"/>
              <a:buAutoNum type="arabicPeriod"/>
            </a:pPr>
            <a:endParaRPr lang="en-GB" dirty="0"/>
          </a:p>
          <a:p>
            <a:endParaRPr lang="en-GB" dirty="0"/>
          </a:p>
        </p:txBody>
      </p:sp>
      <p:sp>
        <p:nvSpPr>
          <p:cNvPr id="5" name="Slide Number Placeholder 4"/>
          <p:cNvSpPr>
            <a:spLocks noGrp="1"/>
          </p:cNvSpPr>
          <p:nvPr>
            <p:ph type="sldNum" sz="quarter" idx="12"/>
          </p:nvPr>
        </p:nvSpPr>
        <p:spPr/>
        <p:txBody>
          <a:bodyPr/>
          <a:lstStyle/>
          <a:p>
            <a:fld id="{241A68AA-9CC5-4E0C-A88A-8DD5A3A10C48}" type="slidenum">
              <a:rPr lang="en-GB" smtClean="0"/>
              <a:t>10</a:t>
            </a:fld>
            <a:endParaRPr lang="en-GB"/>
          </a:p>
        </p:txBody>
      </p:sp>
    </p:spTree>
    <p:extLst>
      <p:ext uri="{BB962C8B-B14F-4D97-AF65-F5344CB8AC3E}">
        <p14:creationId xmlns:p14="http://schemas.microsoft.com/office/powerpoint/2010/main" val="2216963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a:t>Finally;</a:t>
            </a:r>
          </a:p>
          <a:p>
            <a:pPr marL="0" indent="0">
              <a:buNone/>
            </a:pPr>
            <a:endParaRPr lang="en-GB" dirty="0"/>
          </a:p>
          <a:p>
            <a:pPr marL="0" indent="0">
              <a:buNone/>
            </a:pPr>
            <a:endParaRPr lang="en-GB" dirty="0"/>
          </a:p>
          <a:p>
            <a:pPr marL="0" indent="0" algn="ctr">
              <a:buNone/>
            </a:pPr>
            <a:r>
              <a:rPr lang="en-GB" sz="4400" b="1" dirty="0">
                <a:solidFill>
                  <a:srgbClr val="FF0000"/>
                </a:solidFill>
              </a:rPr>
              <a:t>Any comments or suggestions?</a:t>
            </a:r>
          </a:p>
        </p:txBody>
      </p:sp>
      <p:sp>
        <p:nvSpPr>
          <p:cNvPr id="5" name="Slide Number Placeholder 4"/>
          <p:cNvSpPr>
            <a:spLocks noGrp="1"/>
          </p:cNvSpPr>
          <p:nvPr>
            <p:ph type="sldNum" sz="quarter" idx="12"/>
          </p:nvPr>
        </p:nvSpPr>
        <p:spPr/>
        <p:txBody>
          <a:bodyPr/>
          <a:lstStyle/>
          <a:p>
            <a:fld id="{241A68AA-9CC5-4E0C-A88A-8DD5A3A10C48}" type="slidenum">
              <a:rPr lang="en-GB" smtClean="0"/>
              <a:t>11</a:t>
            </a:fld>
            <a:endParaRPr lang="en-GB"/>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32656"/>
            <a:ext cx="822960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1537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Solihull PPG Network</a:t>
            </a:r>
          </a:p>
        </p:txBody>
      </p:sp>
      <p:sp>
        <p:nvSpPr>
          <p:cNvPr id="4" name="Content Placeholder 3"/>
          <p:cNvSpPr>
            <a:spLocks noGrp="1"/>
          </p:cNvSpPr>
          <p:nvPr>
            <p:ph idx="1"/>
          </p:nvPr>
        </p:nvSpPr>
        <p:spPr/>
        <p:txBody>
          <a:bodyPr>
            <a:normAutofit/>
          </a:bodyPr>
          <a:lstStyle/>
          <a:p>
            <a:pPr marL="0" indent="0">
              <a:buNone/>
            </a:pPr>
            <a:r>
              <a:rPr lang="en-GB" sz="1800" dirty="0"/>
              <a:t>Contents.</a:t>
            </a:r>
          </a:p>
          <a:p>
            <a:pPr>
              <a:buFont typeface="+mj-lt"/>
              <a:buAutoNum type="alphaLcPeriod"/>
            </a:pPr>
            <a:r>
              <a:rPr lang="en-GB" sz="1800" dirty="0"/>
              <a:t>List of Practices that have a PPG identified as in operation.</a:t>
            </a:r>
          </a:p>
          <a:p>
            <a:pPr>
              <a:buFont typeface="+mj-lt"/>
              <a:buAutoNum type="alphaLcPeriod"/>
            </a:pPr>
            <a:r>
              <a:rPr lang="en-GB" sz="1800" dirty="0"/>
              <a:t>List of Practices that do not yet have a PPG.</a:t>
            </a:r>
          </a:p>
          <a:p>
            <a:pPr lvl="1"/>
            <a:r>
              <a:rPr lang="en-GB" sz="1400" dirty="0"/>
              <a:t>Note of new consolidation of six PPG’s that took place in April 2015</a:t>
            </a:r>
          </a:p>
          <a:p>
            <a:pPr marL="400050">
              <a:buFont typeface="+mj-lt"/>
              <a:buAutoNum type="alphaLcPeriod"/>
            </a:pPr>
            <a:r>
              <a:rPr lang="en-GB" sz="1800" dirty="0"/>
              <a:t>PPG representation at each meeting during 2015.</a:t>
            </a:r>
          </a:p>
          <a:p>
            <a:pPr marL="400050">
              <a:buFont typeface="+mj-lt"/>
              <a:buAutoNum type="alphaLcPeriod"/>
            </a:pPr>
            <a:r>
              <a:rPr lang="en-GB" sz="1800" dirty="0"/>
              <a:t>Total delegates at each meeting during 2015.</a:t>
            </a:r>
          </a:p>
          <a:p>
            <a:pPr marL="400050">
              <a:buFont typeface="+mj-lt"/>
              <a:buAutoNum type="alphaLcPeriod"/>
            </a:pPr>
            <a:r>
              <a:rPr lang="en-GB" sz="1800" dirty="0"/>
              <a:t>Frequency of each PPG attending meetings in 2015.</a:t>
            </a:r>
          </a:p>
          <a:p>
            <a:pPr marL="400050">
              <a:buFont typeface="+mj-lt"/>
              <a:buAutoNum type="alphaLcPeriod"/>
            </a:pPr>
            <a:r>
              <a:rPr lang="en-GB" sz="1800" dirty="0"/>
              <a:t>Frequency of individuals attendance in 2015.</a:t>
            </a:r>
          </a:p>
          <a:p>
            <a:pPr marL="400050">
              <a:buFont typeface="+mj-lt"/>
              <a:buAutoNum type="alphaLcPeriod"/>
            </a:pPr>
            <a:r>
              <a:rPr lang="en-GB" sz="1800" dirty="0"/>
              <a:t>Comments.</a:t>
            </a:r>
          </a:p>
          <a:p>
            <a:pPr marL="400050">
              <a:buFont typeface="+mj-lt"/>
              <a:buAutoNum type="alphaLcPeriod"/>
            </a:pPr>
            <a:r>
              <a:rPr lang="en-GB" sz="1800" dirty="0"/>
              <a:t>Questions.</a:t>
            </a:r>
          </a:p>
        </p:txBody>
      </p:sp>
      <p:sp>
        <p:nvSpPr>
          <p:cNvPr id="5" name="Slide Number Placeholder 4"/>
          <p:cNvSpPr>
            <a:spLocks noGrp="1"/>
          </p:cNvSpPr>
          <p:nvPr>
            <p:ph type="sldNum" sz="quarter" idx="12"/>
          </p:nvPr>
        </p:nvSpPr>
        <p:spPr/>
        <p:txBody>
          <a:bodyPr/>
          <a:lstStyle/>
          <a:p>
            <a:fld id="{241A68AA-9CC5-4E0C-A88A-8DD5A3A10C48}" type="slidenum">
              <a:rPr lang="en-GB" smtClean="0"/>
              <a:t>2</a:t>
            </a:fld>
            <a:endParaRPr lang="en-GB"/>
          </a:p>
        </p:txBody>
      </p:sp>
    </p:spTree>
    <p:extLst>
      <p:ext uri="{BB962C8B-B14F-4D97-AF65-F5344CB8AC3E}">
        <p14:creationId xmlns:p14="http://schemas.microsoft.com/office/powerpoint/2010/main" val="17916192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Solihull PPG Network</a:t>
            </a:r>
          </a:p>
        </p:txBody>
      </p:sp>
      <p:sp>
        <p:nvSpPr>
          <p:cNvPr id="3" name="Content Placeholder 2"/>
          <p:cNvSpPr>
            <a:spLocks noGrp="1"/>
          </p:cNvSpPr>
          <p:nvPr>
            <p:ph idx="1"/>
          </p:nvPr>
        </p:nvSpPr>
        <p:spPr>
          <a:xfrm>
            <a:off x="467544" y="1628800"/>
            <a:ext cx="8229600" cy="4853136"/>
          </a:xfrm>
        </p:spPr>
        <p:txBody>
          <a:bodyPr>
            <a:normAutofit fontScale="55000" lnSpcReduction="20000"/>
          </a:bodyPr>
          <a:lstStyle/>
          <a:p>
            <a:pPr marL="0" indent="0">
              <a:buNone/>
            </a:pPr>
            <a:r>
              <a:rPr lang="en-GB" b="1" dirty="0"/>
              <a:t>Solihull CCG, List of Member Practices with PPG’s.</a:t>
            </a:r>
          </a:p>
          <a:p>
            <a:pPr marL="0" indent="0">
              <a:buNone/>
            </a:pPr>
            <a:r>
              <a:rPr lang="en-GB" dirty="0"/>
              <a:t>Arden Medical Centre			Arran Medical Centre</a:t>
            </a:r>
          </a:p>
          <a:p>
            <a:pPr marL="0" indent="0">
              <a:buNone/>
            </a:pPr>
            <a:r>
              <a:rPr lang="en-GB" dirty="0"/>
              <a:t>Bosworth Medical Centre			The Castle Practice</a:t>
            </a:r>
          </a:p>
          <a:p>
            <a:pPr marL="0" indent="0">
              <a:buNone/>
            </a:pPr>
            <a:r>
              <a:rPr lang="en-GB" dirty="0"/>
              <a:t>Church Road Surgery			Coventry Road Practice</a:t>
            </a:r>
          </a:p>
          <a:p>
            <a:pPr marL="0" indent="0">
              <a:buNone/>
            </a:pPr>
            <a:r>
              <a:rPr lang="en-GB" dirty="0"/>
              <a:t>Croft Medical Centre			</a:t>
            </a:r>
            <a:r>
              <a:rPr lang="en-GB" dirty="0" err="1"/>
              <a:t>Dorridge</a:t>
            </a:r>
            <a:r>
              <a:rPr lang="en-GB" dirty="0"/>
              <a:t> Surgery</a:t>
            </a:r>
          </a:p>
          <a:p>
            <a:pPr marL="0" indent="0">
              <a:buNone/>
            </a:pPr>
            <a:r>
              <a:rPr lang="en-GB" dirty="0"/>
              <a:t>GPS Healthcare				GPS </a:t>
            </a:r>
            <a:r>
              <a:rPr lang="en-GB" dirty="0" err="1"/>
              <a:t>Tanworth</a:t>
            </a:r>
            <a:r>
              <a:rPr lang="en-GB" dirty="0"/>
              <a:t> Lane Surgery</a:t>
            </a:r>
          </a:p>
          <a:p>
            <a:pPr marL="0" indent="0">
              <a:buNone/>
            </a:pPr>
            <a:r>
              <a:rPr lang="en-GB" dirty="0"/>
              <a:t>GPS </a:t>
            </a:r>
            <a:r>
              <a:rPr lang="en-GB" dirty="0" err="1"/>
              <a:t>Knowle</a:t>
            </a:r>
            <a:r>
              <a:rPr lang="en-GB" dirty="0"/>
              <a:t> (formerly Blythe)			GPS </a:t>
            </a:r>
            <a:r>
              <a:rPr lang="en-GB" dirty="0" err="1"/>
              <a:t>Meadowside</a:t>
            </a:r>
            <a:endParaRPr lang="en-GB" dirty="0"/>
          </a:p>
          <a:p>
            <a:pPr marL="0" indent="0">
              <a:buNone/>
            </a:pPr>
            <a:r>
              <a:rPr lang="en-GB" dirty="0"/>
              <a:t>GPS Park Surgery				GPS The Village Surgery</a:t>
            </a:r>
          </a:p>
          <a:p>
            <a:pPr marL="0" indent="0">
              <a:buNone/>
            </a:pPr>
            <a:r>
              <a:rPr lang="en-GB" dirty="0"/>
              <a:t>GPS Yew Tree Medical Centre			Green Lane Surgery</a:t>
            </a:r>
          </a:p>
          <a:p>
            <a:pPr marL="0" indent="0">
              <a:buNone/>
            </a:pPr>
            <a:r>
              <a:rPr lang="en-GB" dirty="0"/>
              <a:t>Grove Surgery				Hampton Surgery</a:t>
            </a:r>
          </a:p>
          <a:p>
            <a:pPr marL="0" indent="0">
              <a:buNone/>
            </a:pPr>
            <a:r>
              <a:rPr lang="en-GB" dirty="0" err="1"/>
              <a:t>Haslucks</a:t>
            </a:r>
            <a:r>
              <a:rPr lang="en-GB" dirty="0"/>
              <a:t> Green Medical Centre		Hobs Moat Medical Centre</a:t>
            </a:r>
          </a:p>
          <a:p>
            <a:pPr marL="0" indent="0">
              <a:buNone/>
            </a:pPr>
            <a:r>
              <a:rPr lang="en-GB" dirty="0"/>
              <a:t>The Jacey Practice				</a:t>
            </a:r>
            <a:r>
              <a:rPr lang="en-GB" dirty="0" err="1"/>
              <a:t>Kingshurst</a:t>
            </a:r>
            <a:r>
              <a:rPr lang="en-GB" dirty="0"/>
              <a:t> Medical Practice</a:t>
            </a:r>
          </a:p>
          <a:p>
            <a:pPr marL="0" indent="0">
              <a:buNone/>
            </a:pPr>
            <a:r>
              <a:rPr lang="en-GB" dirty="0" err="1"/>
              <a:t>Monkspath</a:t>
            </a:r>
            <a:r>
              <a:rPr lang="en-GB" dirty="0"/>
              <a:t> Surgery				Northbrook Group Practice</a:t>
            </a:r>
          </a:p>
          <a:p>
            <a:pPr marL="0" indent="0">
              <a:buNone/>
            </a:pPr>
            <a:r>
              <a:rPr lang="en-GB" dirty="0" err="1"/>
              <a:t>Parkfield</a:t>
            </a:r>
            <a:r>
              <a:rPr lang="en-GB" dirty="0"/>
              <a:t> Medical Centre			Richmond Medical Centre</a:t>
            </a:r>
          </a:p>
          <a:p>
            <a:pPr marL="0" indent="0">
              <a:buNone/>
            </a:pPr>
            <a:r>
              <a:rPr lang="en-GB" dirty="0"/>
              <a:t>Shirley Medical Centre			St </a:t>
            </a:r>
            <a:r>
              <a:rPr lang="en-GB" dirty="0" err="1"/>
              <a:t>Margarets</a:t>
            </a:r>
            <a:r>
              <a:rPr lang="en-GB" dirty="0"/>
              <a:t> Medical Practice</a:t>
            </a:r>
          </a:p>
          <a:p>
            <a:pPr marL="0" indent="0">
              <a:buNone/>
            </a:pPr>
            <a:r>
              <a:rPr lang="en-GB" dirty="0"/>
              <a:t>Tile Cross Surgery</a:t>
            </a:r>
          </a:p>
          <a:p>
            <a:pPr marL="0" indent="0">
              <a:buNone/>
            </a:pPr>
            <a:r>
              <a:rPr lang="en-GB" b="1" dirty="0"/>
              <a:t>				Total 29</a:t>
            </a:r>
          </a:p>
          <a:p>
            <a:pPr marL="2743200" lvl="6" indent="0">
              <a:buNone/>
            </a:pPr>
            <a:endParaRPr lang="en-GB" sz="3200" b="1" dirty="0"/>
          </a:p>
          <a:p>
            <a:pPr marL="2743200" lvl="6" indent="0">
              <a:buNone/>
            </a:pPr>
            <a:endParaRPr lang="en-GB" sz="3200" b="1" dirty="0"/>
          </a:p>
        </p:txBody>
      </p:sp>
      <p:sp>
        <p:nvSpPr>
          <p:cNvPr id="5" name="Slide Number Placeholder 4"/>
          <p:cNvSpPr>
            <a:spLocks noGrp="1"/>
          </p:cNvSpPr>
          <p:nvPr>
            <p:ph type="sldNum" sz="quarter" idx="12"/>
          </p:nvPr>
        </p:nvSpPr>
        <p:spPr/>
        <p:txBody>
          <a:bodyPr/>
          <a:lstStyle/>
          <a:p>
            <a:fld id="{241A68AA-9CC5-4E0C-A88A-8DD5A3A10C48}" type="slidenum">
              <a:rPr lang="en-GB" smtClean="0"/>
              <a:t>3</a:t>
            </a:fld>
            <a:endParaRPr lang="en-GB"/>
          </a:p>
        </p:txBody>
      </p:sp>
    </p:spTree>
    <p:extLst>
      <p:ext uri="{BB962C8B-B14F-4D97-AF65-F5344CB8AC3E}">
        <p14:creationId xmlns:p14="http://schemas.microsoft.com/office/powerpoint/2010/main" val="3374656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Solihull PPG Network</a:t>
            </a:r>
          </a:p>
        </p:txBody>
      </p:sp>
      <p:sp>
        <p:nvSpPr>
          <p:cNvPr id="3" name="Content Placeholder 2"/>
          <p:cNvSpPr>
            <a:spLocks noGrp="1"/>
          </p:cNvSpPr>
          <p:nvPr>
            <p:ph idx="1"/>
          </p:nvPr>
        </p:nvSpPr>
        <p:spPr>
          <a:xfrm>
            <a:off x="457200" y="1600200"/>
            <a:ext cx="8229600" cy="4853136"/>
          </a:xfrm>
        </p:spPr>
        <p:txBody>
          <a:bodyPr>
            <a:normAutofit/>
          </a:bodyPr>
          <a:lstStyle/>
          <a:p>
            <a:pPr marL="0" indent="0">
              <a:buNone/>
            </a:pPr>
            <a:r>
              <a:rPr lang="en-GB" sz="1800" b="1" dirty="0"/>
              <a:t>Solihull CCG, List of Member Practices without PPG’s.</a:t>
            </a:r>
          </a:p>
          <a:p>
            <a:pPr marL="0" indent="0">
              <a:buNone/>
            </a:pPr>
            <a:r>
              <a:rPr lang="en-GB" sz="1800" dirty="0" err="1"/>
              <a:t>Balsall</a:t>
            </a:r>
            <a:r>
              <a:rPr lang="en-GB" sz="1800" dirty="0"/>
              <a:t> Common &amp; </a:t>
            </a:r>
            <a:r>
              <a:rPr lang="en-GB" sz="1800" dirty="0" err="1"/>
              <a:t>Meridan</a:t>
            </a:r>
            <a:r>
              <a:rPr lang="en-GB" sz="1800" dirty="0"/>
              <a:t> Group Practice	</a:t>
            </a:r>
            <a:r>
              <a:rPr lang="en-GB" sz="1800" dirty="0" err="1"/>
              <a:t>Blossomfield</a:t>
            </a:r>
            <a:r>
              <a:rPr lang="en-GB" sz="1800" dirty="0"/>
              <a:t> Surgery</a:t>
            </a:r>
          </a:p>
          <a:p>
            <a:pPr marL="0" indent="0">
              <a:buNone/>
            </a:pPr>
            <a:r>
              <a:rPr lang="en-GB" sz="1800" dirty="0" err="1"/>
              <a:t>Chelmsley</a:t>
            </a:r>
            <a:r>
              <a:rPr lang="en-GB" sz="1800" dirty="0"/>
              <a:t> Lane Surgery			Chester Road Surgery</a:t>
            </a:r>
          </a:p>
          <a:p>
            <a:pPr marL="0" indent="0">
              <a:buNone/>
            </a:pPr>
            <a:r>
              <a:rPr lang="en-GB" sz="1800" dirty="0"/>
              <a:t>Dickens Heath Medical Centre		Grafton Road Surgery</a:t>
            </a:r>
          </a:p>
          <a:p>
            <a:pPr marL="0" indent="0">
              <a:buNone/>
            </a:pPr>
            <a:r>
              <a:rPr lang="en-GB" sz="1800" dirty="0"/>
              <a:t>Sheldon Heath Medical Centre</a:t>
            </a:r>
          </a:p>
          <a:p>
            <a:pPr marL="0" indent="0">
              <a:buNone/>
            </a:pPr>
            <a:r>
              <a:rPr lang="en-GB" sz="1800" b="1" dirty="0"/>
              <a:t>				Total 7</a:t>
            </a:r>
          </a:p>
          <a:p>
            <a:pPr marL="0" indent="0">
              <a:buNone/>
            </a:pPr>
            <a:endParaRPr lang="en-GB" sz="1800" b="1" dirty="0"/>
          </a:p>
          <a:p>
            <a:pPr marL="0" indent="0">
              <a:buNone/>
            </a:pPr>
            <a:r>
              <a:rPr lang="en-GB" sz="1800" i="1" dirty="0"/>
              <a:t>Note; In April 2015 six surgeries combined to form GPS Healthcare. They were;</a:t>
            </a:r>
          </a:p>
          <a:p>
            <a:pPr marL="0" indent="0">
              <a:buNone/>
            </a:pPr>
            <a:r>
              <a:rPr lang="en-GB" sz="1800" i="1" dirty="0" err="1"/>
              <a:t>Tanworth</a:t>
            </a:r>
            <a:r>
              <a:rPr lang="en-GB" sz="1800" i="1" dirty="0"/>
              <a:t> Lane Surgery			</a:t>
            </a:r>
            <a:r>
              <a:rPr lang="en-GB" sz="1800" i="1" dirty="0" err="1"/>
              <a:t>Knowle</a:t>
            </a:r>
            <a:r>
              <a:rPr lang="en-GB" sz="1800" i="1" dirty="0"/>
              <a:t> (formerly Blythe)</a:t>
            </a:r>
          </a:p>
          <a:p>
            <a:pPr marL="0" indent="0">
              <a:buNone/>
            </a:pPr>
            <a:r>
              <a:rPr lang="en-GB" sz="1800" i="1" dirty="0" err="1"/>
              <a:t>Meadowside</a:t>
            </a:r>
            <a:r>
              <a:rPr lang="en-GB" sz="1800" i="1" dirty="0"/>
              <a:t> Family Health Centre		Park Surgery</a:t>
            </a:r>
          </a:p>
          <a:p>
            <a:pPr marL="0" indent="0">
              <a:buNone/>
            </a:pPr>
            <a:r>
              <a:rPr lang="en-GB" sz="1800" i="1" dirty="0"/>
              <a:t>The Village Surgery				Yew Tree Medical Centre</a:t>
            </a:r>
          </a:p>
          <a:p>
            <a:pPr marL="0" indent="0">
              <a:buNone/>
            </a:pPr>
            <a:r>
              <a:rPr lang="en-GB" sz="1800" i="1" dirty="0"/>
              <a:t>For the purpose of this 2015 analysis they are still treated as separate PPG’s</a:t>
            </a:r>
          </a:p>
          <a:p>
            <a:pPr marL="0" indent="0">
              <a:buNone/>
            </a:pPr>
            <a:endParaRPr lang="en-GB" sz="1800" i="1" dirty="0"/>
          </a:p>
        </p:txBody>
      </p:sp>
      <p:sp>
        <p:nvSpPr>
          <p:cNvPr id="5" name="Slide Number Placeholder 4"/>
          <p:cNvSpPr>
            <a:spLocks noGrp="1"/>
          </p:cNvSpPr>
          <p:nvPr>
            <p:ph type="sldNum" sz="quarter" idx="12"/>
          </p:nvPr>
        </p:nvSpPr>
        <p:spPr/>
        <p:txBody>
          <a:bodyPr/>
          <a:lstStyle/>
          <a:p>
            <a:fld id="{241A68AA-9CC5-4E0C-A88A-8DD5A3A10C48}" type="slidenum">
              <a:rPr lang="en-GB" smtClean="0"/>
              <a:t>4</a:t>
            </a:fld>
            <a:endParaRPr lang="en-GB"/>
          </a:p>
        </p:txBody>
      </p:sp>
    </p:spTree>
    <p:extLst>
      <p:ext uri="{BB962C8B-B14F-4D97-AF65-F5344CB8AC3E}">
        <p14:creationId xmlns:p14="http://schemas.microsoft.com/office/powerpoint/2010/main" val="4094099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Solihull PPG Network</a:t>
            </a:r>
          </a:p>
        </p:txBody>
      </p:sp>
      <p:sp>
        <p:nvSpPr>
          <p:cNvPr id="6" name="TextBox 5"/>
          <p:cNvSpPr txBox="1"/>
          <p:nvPr/>
        </p:nvSpPr>
        <p:spPr>
          <a:xfrm>
            <a:off x="1763688" y="4365104"/>
            <a:ext cx="5616624" cy="246221"/>
          </a:xfrm>
          <a:prstGeom prst="rect">
            <a:avLst/>
          </a:prstGeom>
          <a:noFill/>
        </p:spPr>
        <p:txBody>
          <a:bodyPr wrap="square" rtlCol="0">
            <a:spAutoFit/>
          </a:bodyPr>
          <a:lstStyle/>
          <a:p>
            <a:r>
              <a:rPr lang="en-GB" sz="1000" dirty="0"/>
              <a:t>           48%                  38%                   48%                  45%                   52%                 59%</a:t>
            </a:r>
          </a:p>
        </p:txBody>
      </p:sp>
      <p:sp>
        <p:nvSpPr>
          <p:cNvPr id="7" name="TextBox 6"/>
          <p:cNvSpPr txBox="1"/>
          <p:nvPr/>
        </p:nvSpPr>
        <p:spPr>
          <a:xfrm>
            <a:off x="1115616" y="4869160"/>
            <a:ext cx="6840760" cy="1569660"/>
          </a:xfrm>
          <a:prstGeom prst="rect">
            <a:avLst/>
          </a:prstGeom>
          <a:noFill/>
        </p:spPr>
        <p:txBody>
          <a:bodyPr wrap="square" rtlCol="0">
            <a:spAutoFit/>
          </a:bodyPr>
          <a:lstStyle/>
          <a:p>
            <a:r>
              <a:rPr lang="en-GB" sz="1600" i="1" dirty="0"/>
              <a:t>Notes; 1. Includes the six GPS </a:t>
            </a:r>
            <a:r>
              <a:rPr lang="en-GB" sz="1600" i="1" dirty="0" err="1"/>
              <a:t>Heathcare</a:t>
            </a:r>
            <a:r>
              <a:rPr lang="en-GB" sz="1600" i="1" dirty="0"/>
              <a:t> Practices individually.</a:t>
            </a:r>
          </a:p>
          <a:p>
            <a:r>
              <a:rPr lang="en-GB" sz="1600" i="1" dirty="0"/>
              <a:t>             2. The GP Practices that have PPG’s but that have not yet attended are;-</a:t>
            </a:r>
          </a:p>
          <a:p>
            <a:r>
              <a:rPr lang="en-GB" sz="1600" i="1" dirty="0"/>
              <a:t>                 Arran Medical Centre,	Bosworth Medical Centre,</a:t>
            </a:r>
          </a:p>
          <a:p>
            <a:r>
              <a:rPr lang="en-GB" sz="1600" i="1" dirty="0"/>
              <a:t>                 Church Road Surgery,    Croft Medical Centre,</a:t>
            </a:r>
          </a:p>
          <a:p>
            <a:r>
              <a:rPr lang="en-GB" sz="1600" i="1" dirty="0"/>
              <a:t>                 GPS Park Surgery,           Hampton Surgery.</a:t>
            </a:r>
          </a:p>
          <a:p>
            <a:endParaRPr lang="en-GB" sz="1600" i="1" dirty="0"/>
          </a:p>
        </p:txBody>
      </p:sp>
      <p:sp>
        <p:nvSpPr>
          <p:cNvPr id="4" name="Slide Number Placeholder 3"/>
          <p:cNvSpPr>
            <a:spLocks noGrp="1"/>
          </p:cNvSpPr>
          <p:nvPr>
            <p:ph type="sldNum" sz="quarter" idx="12"/>
          </p:nvPr>
        </p:nvSpPr>
        <p:spPr/>
        <p:txBody>
          <a:bodyPr/>
          <a:lstStyle/>
          <a:p>
            <a:fld id="{241A68AA-9CC5-4E0C-A88A-8DD5A3A10C48}" type="slidenum">
              <a:rPr lang="en-GB" smtClean="0"/>
              <a:t>5</a:t>
            </a:fld>
            <a:endParaRPr lang="en-GB"/>
          </a:p>
        </p:txBody>
      </p:sp>
      <p:graphicFrame>
        <p:nvGraphicFramePr>
          <p:cNvPr id="10" name="Content Placeholder 9" title="PPG's Represented"/>
          <p:cNvGraphicFramePr>
            <a:graphicFrameLocks noGrp="1"/>
          </p:cNvGraphicFramePr>
          <p:nvPr>
            <p:ph idx="1"/>
            <p:extLst>
              <p:ext uri="{D42A27DB-BD31-4B8C-83A1-F6EECF244321}">
                <p14:modId xmlns:p14="http://schemas.microsoft.com/office/powerpoint/2010/main" val="2297878703"/>
              </p:ext>
            </p:extLst>
          </p:nvPr>
        </p:nvGraphicFramePr>
        <p:xfrm>
          <a:off x="421196" y="1600200"/>
          <a:ext cx="8229600" cy="48386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8082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Solihull PPG Network</a:t>
            </a:r>
          </a:p>
        </p:txBody>
      </p:sp>
      <p:sp>
        <p:nvSpPr>
          <p:cNvPr id="5" name="Slide Number Placeholder 4"/>
          <p:cNvSpPr>
            <a:spLocks noGrp="1"/>
          </p:cNvSpPr>
          <p:nvPr>
            <p:ph type="sldNum" sz="quarter" idx="12"/>
          </p:nvPr>
        </p:nvSpPr>
        <p:spPr/>
        <p:txBody>
          <a:bodyPr/>
          <a:lstStyle/>
          <a:p>
            <a:fld id="{241A68AA-9CC5-4E0C-A88A-8DD5A3A10C48}" type="slidenum">
              <a:rPr lang="en-GB" smtClean="0"/>
              <a:t>6</a:t>
            </a:fld>
            <a:endParaRPr lang="en-GB"/>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26124539"/>
              </p:ext>
            </p:extLst>
          </p:nvPr>
        </p:nvGraphicFramePr>
        <p:xfrm>
          <a:off x="1115616" y="1412776"/>
          <a:ext cx="7211144" cy="341724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331640" y="4653136"/>
            <a:ext cx="5976664" cy="276999"/>
          </a:xfrm>
          <a:prstGeom prst="rect">
            <a:avLst/>
          </a:prstGeom>
          <a:noFill/>
        </p:spPr>
        <p:txBody>
          <a:bodyPr wrap="square" rtlCol="0">
            <a:spAutoFit/>
          </a:bodyPr>
          <a:lstStyle/>
          <a:p>
            <a:r>
              <a:rPr lang="en-GB" sz="1200" dirty="0"/>
              <a:t>   29-Jan	     26-Mar	        28-May	              30-Jul	               24-Sep                  26-Nov  </a:t>
            </a:r>
          </a:p>
        </p:txBody>
      </p:sp>
      <p:sp>
        <p:nvSpPr>
          <p:cNvPr id="9" name="TextBox 8"/>
          <p:cNvSpPr txBox="1"/>
          <p:nvPr/>
        </p:nvSpPr>
        <p:spPr>
          <a:xfrm>
            <a:off x="1475656" y="5085184"/>
            <a:ext cx="6048672" cy="923330"/>
          </a:xfrm>
          <a:prstGeom prst="rect">
            <a:avLst/>
          </a:prstGeom>
          <a:noFill/>
        </p:spPr>
        <p:txBody>
          <a:bodyPr wrap="square" rtlCol="0">
            <a:spAutoFit/>
          </a:bodyPr>
          <a:lstStyle/>
          <a:p>
            <a:r>
              <a:rPr lang="en-GB" dirty="0"/>
              <a:t>The delegates from individual PPG’s varies from one to five although the maximum for any meeting has been four.  </a:t>
            </a:r>
          </a:p>
          <a:p>
            <a:r>
              <a:rPr lang="en-GB" dirty="0"/>
              <a:t>Four PPG’s have only identified one delegate to date. </a:t>
            </a:r>
          </a:p>
        </p:txBody>
      </p:sp>
    </p:spTree>
    <p:extLst>
      <p:ext uri="{BB962C8B-B14F-4D97-AF65-F5344CB8AC3E}">
        <p14:creationId xmlns:p14="http://schemas.microsoft.com/office/powerpoint/2010/main" val="958232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Solihull PPG Network</a:t>
            </a:r>
          </a:p>
        </p:txBody>
      </p:sp>
      <p:sp>
        <p:nvSpPr>
          <p:cNvPr id="5" name="TextBox 4"/>
          <p:cNvSpPr txBox="1"/>
          <p:nvPr/>
        </p:nvSpPr>
        <p:spPr>
          <a:xfrm>
            <a:off x="1259632" y="5373216"/>
            <a:ext cx="6480720" cy="923330"/>
          </a:xfrm>
          <a:prstGeom prst="rect">
            <a:avLst/>
          </a:prstGeom>
          <a:noFill/>
        </p:spPr>
        <p:txBody>
          <a:bodyPr wrap="square" rtlCol="0">
            <a:spAutoFit/>
          </a:bodyPr>
          <a:lstStyle/>
          <a:p>
            <a:r>
              <a:rPr lang="en-GB" dirty="0"/>
              <a:t>Interestingly, twelve PPG's account for 74% of all attendances and fourteen PPG’s have not been more than once.				</a:t>
            </a:r>
          </a:p>
        </p:txBody>
      </p:sp>
      <p:sp>
        <p:nvSpPr>
          <p:cNvPr id="8" name="Right Brace 7"/>
          <p:cNvSpPr/>
          <p:nvPr/>
        </p:nvSpPr>
        <p:spPr>
          <a:xfrm rot="5400000">
            <a:off x="6106734" y="4558561"/>
            <a:ext cx="242897" cy="1152127"/>
          </a:xfrm>
          <a:prstGeom prst="rightBrace">
            <a:avLst>
              <a:gd name="adj1" fmla="val 8333"/>
              <a:gd name="adj2" fmla="val 49538"/>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885384224"/>
              </p:ext>
            </p:extLst>
          </p:nvPr>
        </p:nvGraphicFramePr>
        <p:xfrm>
          <a:off x="606388" y="1307901"/>
          <a:ext cx="7787208" cy="3705275"/>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241A68AA-9CC5-4E0C-A88A-8DD5A3A10C48}" type="slidenum">
              <a:rPr lang="en-GB" smtClean="0"/>
              <a:t>7</a:t>
            </a:fld>
            <a:endParaRPr lang="en-GB"/>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5045621"/>
            <a:ext cx="1176337" cy="25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4399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Solihull PPG Network</a:t>
            </a:r>
          </a:p>
        </p:txBody>
      </p:sp>
      <p:sp>
        <p:nvSpPr>
          <p:cNvPr id="4" name="Slide Number Placeholder 3"/>
          <p:cNvSpPr>
            <a:spLocks noGrp="1"/>
          </p:cNvSpPr>
          <p:nvPr>
            <p:ph type="sldNum" sz="quarter" idx="12"/>
          </p:nvPr>
        </p:nvSpPr>
        <p:spPr/>
        <p:txBody>
          <a:bodyPr/>
          <a:lstStyle/>
          <a:p>
            <a:fld id="{241A68AA-9CC5-4E0C-A88A-8DD5A3A10C48}" type="slidenum">
              <a:rPr lang="en-GB" smtClean="0"/>
              <a:t>8</a:t>
            </a:fld>
            <a:endParaRPr lang="en-GB"/>
          </a:p>
        </p:txBody>
      </p:sp>
      <p:graphicFrame>
        <p:nvGraphicFramePr>
          <p:cNvPr id="10" name="Chart 9"/>
          <p:cNvGraphicFramePr>
            <a:graphicFrameLocks/>
          </p:cNvGraphicFramePr>
          <p:nvPr>
            <p:extLst>
              <p:ext uri="{D42A27DB-BD31-4B8C-83A1-F6EECF244321}">
                <p14:modId xmlns:p14="http://schemas.microsoft.com/office/powerpoint/2010/main" val="3186187366"/>
              </p:ext>
            </p:extLst>
          </p:nvPr>
        </p:nvGraphicFramePr>
        <p:xfrm>
          <a:off x="1835696" y="1340768"/>
          <a:ext cx="5544616" cy="374441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971600" y="5229200"/>
            <a:ext cx="7056784" cy="1200329"/>
          </a:xfrm>
          <a:prstGeom prst="rect">
            <a:avLst/>
          </a:prstGeom>
          <a:noFill/>
        </p:spPr>
        <p:txBody>
          <a:bodyPr wrap="square" rtlCol="0">
            <a:spAutoFit/>
          </a:bodyPr>
          <a:lstStyle/>
          <a:p>
            <a:r>
              <a:rPr lang="en-GB" dirty="0"/>
              <a:t>Interestingly thirteen individuals account for 47% of all attendances, and of the eighteen who have only attended once, nine of them are for the last meeting of 2015.</a:t>
            </a:r>
          </a:p>
          <a:p>
            <a:endParaRPr lang="en-GB"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9375" y="4973613"/>
            <a:ext cx="1176337" cy="25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6854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Solihull PPG Network</a:t>
            </a:r>
          </a:p>
        </p:txBody>
      </p:sp>
      <p:sp>
        <p:nvSpPr>
          <p:cNvPr id="4" name="TextBox 3"/>
          <p:cNvSpPr txBox="1"/>
          <p:nvPr/>
        </p:nvSpPr>
        <p:spPr>
          <a:xfrm>
            <a:off x="755576" y="1556792"/>
            <a:ext cx="7560840" cy="3970318"/>
          </a:xfrm>
          <a:prstGeom prst="rect">
            <a:avLst/>
          </a:prstGeom>
          <a:noFill/>
        </p:spPr>
        <p:txBody>
          <a:bodyPr wrap="square" rtlCol="0">
            <a:spAutoFit/>
          </a:bodyPr>
          <a:lstStyle/>
          <a:p>
            <a:r>
              <a:rPr lang="en-GB" dirty="0"/>
              <a:t>Comments;</a:t>
            </a:r>
          </a:p>
          <a:p>
            <a:endParaRPr lang="en-GB" dirty="0"/>
          </a:p>
          <a:p>
            <a:r>
              <a:rPr lang="en-GB" dirty="0"/>
              <a:t>Possible reasons why practices do not have a PPG.</a:t>
            </a:r>
          </a:p>
          <a:p>
            <a:pPr marL="285750" indent="-285750">
              <a:buFont typeface="Arial" panose="020B0604020202020204" pitchFamily="34" charset="0"/>
              <a:buChar char="•"/>
            </a:pPr>
            <a:r>
              <a:rPr lang="en-GB" dirty="0"/>
              <a:t>They do not have the staff to meet patient needs.</a:t>
            </a:r>
          </a:p>
          <a:p>
            <a:pPr marL="285750" indent="-285750">
              <a:buFont typeface="Arial" panose="020B0604020202020204" pitchFamily="34" charset="0"/>
              <a:buChar char="•"/>
            </a:pPr>
            <a:r>
              <a:rPr lang="en-GB" dirty="0"/>
              <a:t>GP’s and Practice Manager are too busy with other issues.</a:t>
            </a:r>
          </a:p>
          <a:p>
            <a:pPr marL="285750" indent="-285750">
              <a:buFont typeface="Arial" panose="020B0604020202020204" pitchFamily="34" charset="0"/>
              <a:buChar char="•"/>
            </a:pPr>
            <a:r>
              <a:rPr lang="en-GB" dirty="0"/>
              <a:t>Have tried previously but was either too troublesome or it eventually failed.</a:t>
            </a:r>
          </a:p>
          <a:p>
            <a:pPr marL="285750" indent="-285750">
              <a:buFont typeface="Arial" panose="020B0604020202020204" pitchFamily="34" charset="0"/>
              <a:buChar char="•"/>
            </a:pPr>
            <a:r>
              <a:rPr lang="en-GB" dirty="0"/>
              <a:t>No patient leaders available to start one.</a:t>
            </a:r>
          </a:p>
          <a:p>
            <a:endParaRPr lang="en-GB" dirty="0"/>
          </a:p>
          <a:p>
            <a:r>
              <a:rPr lang="en-GB" dirty="0"/>
              <a:t>Possible reasons why PPG’s do not send delegates to the Network.</a:t>
            </a:r>
          </a:p>
          <a:p>
            <a:pPr marL="285750" indent="-285750">
              <a:buFont typeface="Arial" panose="020B0604020202020204" pitchFamily="34" charset="0"/>
              <a:buChar char="•"/>
            </a:pPr>
            <a:r>
              <a:rPr lang="en-GB" dirty="0"/>
              <a:t>Some PPG’s are virtual only, so have no mechanism for selecting delegates.</a:t>
            </a:r>
          </a:p>
          <a:p>
            <a:pPr marL="285750" indent="-285750">
              <a:buFont typeface="Arial" panose="020B0604020202020204" pitchFamily="34" charset="0"/>
              <a:buChar char="•"/>
            </a:pPr>
            <a:r>
              <a:rPr lang="en-GB" dirty="0"/>
              <a:t>Others do not want to be exposed to comparison with others.</a:t>
            </a:r>
          </a:p>
          <a:p>
            <a:pPr marL="285750" indent="-285750">
              <a:buFont typeface="Arial" panose="020B0604020202020204" pitchFamily="34" charset="0"/>
              <a:buChar char="•"/>
            </a:pPr>
            <a:r>
              <a:rPr lang="en-GB" dirty="0"/>
              <a:t>One PPG is currently in crisis and is trying to resolve its issues.</a:t>
            </a:r>
          </a:p>
          <a:p>
            <a:endParaRPr lang="en-GB" dirty="0"/>
          </a:p>
          <a:p>
            <a:r>
              <a:rPr lang="en-GB" i="1" dirty="0"/>
              <a:t>Thanks to Tony Green for this insight to current position.</a:t>
            </a:r>
          </a:p>
        </p:txBody>
      </p:sp>
      <p:sp>
        <p:nvSpPr>
          <p:cNvPr id="5" name="Slide Number Placeholder 4"/>
          <p:cNvSpPr>
            <a:spLocks noGrp="1"/>
          </p:cNvSpPr>
          <p:nvPr>
            <p:ph type="sldNum" sz="quarter" idx="12"/>
          </p:nvPr>
        </p:nvSpPr>
        <p:spPr/>
        <p:txBody>
          <a:bodyPr/>
          <a:lstStyle/>
          <a:p>
            <a:fld id="{241A68AA-9CC5-4E0C-A88A-8DD5A3A10C48}" type="slidenum">
              <a:rPr lang="en-GB" smtClean="0"/>
              <a:t>9</a:t>
            </a:fld>
            <a:endParaRPr lang="en-GB"/>
          </a:p>
        </p:txBody>
      </p:sp>
    </p:spTree>
    <p:extLst>
      <p:ext uri="{BB962C8B-B14F-4D97-AF65-F5344CB8AC3E}">
        <p14:creationId xmlns:p14="http://schemas.microsoft.com/office/powerpoint/2010/main" val="493057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270</TotalTime>
  <Words>668</Words>
  <Application>Microsoft Office PowerPoint</Application>
  <PresentationFormat>On-screen Show (4:3)</PresentationFormat>
  <Paragraphs>114</Paragraphs>
  <Slides>11</Slides>
  <Notes>6</Notes>
  <HiddenSlides>1</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Solihull PPG Network</vt:lpstr>
      <vt:lpstr>Solihull PPG Network</vt:lpstr>
      <vt:lpstr>Solihull PPG Network</vt:lpstr>
      <vt:lpstr>Solihull PPG Network</vt:lpstr>
      <vt:lpstr>Solihull PPG Network</vt:lpstr>
      <vt:lpstr>Solihull PPG Network</vt:lpstr>
      <vt:lpstr>Solihull PPG Network</vt:lpstr>
      <vt:lpstr>Solihull PPG Network</vt:lpstr>
      <vt:lpstr>Solihull PPG Network</vt:lpstr>
      <vt:lpstr>Solihull PPG Network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Solihull PPG Network</dc:title>
  <dc:creator>Windows User</dc:creator>
  <cp:lastModifiedBy>Lunat Sumayyah (0DE) Arden &amp; GEM CSU</cp:lastModifiedBy>
  <cp:revision>42</cp:revision>
  <dcterms:created xsi:type="dcterms:W3CDTF">2016-02-06T10:46:31Z</dcterms:created>
  <dcterms:modified xsi:type="dcterms:W3CDTF">2016-08-16T11:17:40Z</dcterms:modified>
</cp:coreProperties>
</file>